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 id="2147483872" r:id="rId2"/>
  </p:sldMasterIdLst>
  <p:notesMasterIdLst>
    <p:notesMasterId r:id="rId29"/>
  </p:notesMasterIdLst>
  <p:sldIdLst>
    <p:sldId id="260" r:id="rId3"/>
    <p:sldId id="972" r:id="rId4"/>
    <p:sldId id="1019" r:id="rId5"/>
    <p:sldId id="1020" r:id="rId6"/>
    <p:sldId id="264" r:id="rId7"/>
    <p:sldId id="261" r:id="rId8"/>
    <p:sldId id="1012" r:id="rId9"/>
    <p:sldId id="1010" r:id="rId10"/>
    <p:sldId id="1002" r:id="rId11"/>
    <p:sldId id="1008" r:id="rId12"/>
    <p:sldId id="1003" r:id="rId13"/>
    <p:sldId id="1015" r:id="rId14"/>
    <p:sldId id="1004" r:id="rId15"/>
    <p:sldId id="1005" r:id="rId16"/>
    <p:sldId id="1006" r:id="rId17"/>
    <p:sldId id="1007" r:id="rId18"/>
    <p:sldId id="1009" r:id="rId19"/>
    <p:sldId id="1013" r:id="rId20"/>
    <p:sldId id="1018" r:id="rId21"/>
    <p:sldId id="263" r:id="rId22"/>
    <p:sldId id="992" r:id="rId23"/>
    <p:sldId id="1016" r:id="rId24"/>
    <p:sldId id="289" r:id="rId25"/>
    <p:sldId id="273" r:id="rId26"/>
    <p:sldId id="1022"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9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82" autoAdjust="0"/>
    <p:restoredTop sz="96357" autoAdjust="0"/>
  </p:normalViewPr>
  <p:slideViewPr>
    <p:cSldViewPr snapToGrid="0">
      <p:cViewPr varScale="1">
        <p:scale>
          <a:sx n="107" d="100"/>
          <a:sy n="107" d="100"/>
        </p:scale>
        <p:origin x="414" y="78"/>
      </p:cViewPr>
      <p:guideLst>
        <p:guide orient="horz" pos="2160"/>
        <p:guide pos="3840"/>
      </p:guideLst>
    </p:cSldViewPr>
  </p:slideViewPr>
  <p:outlineViewPr>
    <p:cViewPr>
      <p:scale>
        <a:sx n="33" d="100"/>
        <a:sy n="33" d="100"/>
      </p:scale>
      <p:origin x="0" y="-802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4E9E8-38AE-473F-ADF7-AA1C48FF6EC7}" type="datetimeFigureOut">
              <a:rPr lang="pt-BR" smtClean="0"/>
              <a:pPr/>
              <a:t>27/02/2023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0A287-7155-4D74-8285-A1D6F9DE9C8E}" type="slidenum">
              <a:rPr lang="pt-BR" smtClean="0"/>
              <a:pPr/>
              <a:t>‹nº›</a:t>
            </a:fld>
            <a:endParaRPr lang="pt-BR"/>
          </a:p>
        </p:txBody>
      </p:sp>
    </p:spTree>
    <p:extLst>
      <p:ext uri="{BB962C8B-B14F-4D97-AF65-F5344CB8AC3E}">
        <p14:creationId xmlns:p14="http://schemas.microsoft.com/office/powerpoint/2010/main" val="350052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98BCA8DB-AB37-468C-9772-464D99390928}" type="datetimeFigureOut">
              <a:rPr lang="pt-BR" smtClean="0"/>
              <a:pPr/>
              <a:t>27/02/2023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C62F89-D5F6-4400-9668-F7128D39F5E6}" type="slidenum">
              <a:rPr lang="pt-BR" smtClean="0"/>
              <a:pPr/>
              <a:t>‹nº›</a:t>
            </a:fld>
            <a:endParaRPr lang="pt-BR"/>
          </a:p>
        </p:txBody>
      </p:sp>
    </p:spTree>
    <p:extLst>
      <p:ext uri="{BB962C8B-B14F-4D97-AF65-F5344CB8AC3E}">
        <p14:creationId xmlns:p14="http://schemas.microsoft.com/office/powerpoint/2010/main" val="3972852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8BCA8DB-AB37-468C-9772-464D99390928}" type="datetimeFigureOut">
              <a:rPr lang="pt-BR" smtClean="0"/>
              <a:pPr/>
              <a:t>27/02/2023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C62F89-D5F6-4400-9668-F7128D39F5E6}" type="slidenum">
              <a:rPr lang="pt-BR" smtClean="0"/>
              <a:pPr/>
              <a:t>‹nº›</a:t>
            </a:fld>
            <a:endParaRPr lang="pt-BR"/>
          </a:p>
        </p:txBody>
      </p:sp>
    </p:spTree>
    <p:extLst>
      <p:ext uri="{BB962C8B-B14F-4D97-AF65-F5344CB8AC3E}">
        <p14:creationId xmlns:p14="http://schemas.microsoft.com/office/powerpoint/2010/main" val="2197929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98BCA8DB-AB37-468C-9772-464D99390928}" type="datetimeFigureOut">
              <a:rPr lang="pt-BR" smtClean="0"/>
              <a:pPr/>
              <a:t>27/02/2023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C62F89-D5F6-4400-9668-F7128D39F5E6}" type="slidenum">
              <a:rPr lang="pt-BR" smtClean="0"/>
              <a:pPr/>
              <a:t>‹nº›</a:t>
            </a:fld>
            <a:endParaRPr lang="pt-BR"/>
          </a:p>
        </p:txBody>
      </p:sp>
    </p:spTree>
    <p:extLst>
      <p:ext uri="{BB962C8B-B14F-4D97-AF65-F5344CB8AC3E}">
        <p14:creationId xmlns:p14="http://schemas.microsoft.com/office/powerpoint/2010/main" val="1892474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98BCA8DB-AB37-468C-9772-464D99390928}" type="datetimeFigureOut">
              <a:rPr lang="pt-BR" smtClean="0"/>
              <a:pPr/>
              <a:t>27/02/2023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C62F89-D5F6-4400-9668-F7128D39F5E6}" type="slidenum">
              <a:rPr lang="pt-BR" smtClean="0"/>
              <a:pPr/>
              <a:t>‹nº›</a:t>
            </a:fld>
            <a:endParaRPr lang="pt-BR"/>
          </a:p>
        </p:txBody>
      </p:sp>
    </p:spTree>
    <p:extLst>
      <p:ext uri="{BB962C8B-B14F-4D97-AF65-F5344CB8AC3E}">
        <p14:creationId xmlns:p14="http://schemas.microsoft.com/office/powerpoint/2010/main" val="3453942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8BCA8DB-AB37-468C-9772-464D99390928}" type="datetimeFigureOut">
              <a:rPr lang="pt-BR" smtClean="0"/>
              <a:pPr/>
              <a:t>27/02/2023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C62F89-D5F6-4400-9668-F7128D39F5E6}" type="slidenum">
              <a:rPr lang="pt-BR" smtClean="0"/>
              <a:pPr/>
              <a:t>‹nº›</a:t>
            </a:fld>
            <a:endParaRPr lang="pt-BR"/>
          </a:p>
        </p:txBody>
      </p:sp>
    </p:spTree>
    <p:extLst>
      <p:ext uri="{BB962C8B-B14F-4D97-AF65-F5344CB8AC3E}">
        <p14:creationId xmlns:p14="http://schemas.microsoft.com/office/powerpoint/2010/main" val="3916734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pt-BR"/>
              <a:t>Clique para editar o título Mestre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98BCA8DB-AB37-468C-9772-464D99390928}" type="datetimeFigureOut">
              <a:rPr lang="pt-BR" smtClean="0"/>
              <a:pPr/>
              <a:t>27/02/2023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C62F89-D5F6-4400-9668-F7128D39F5E6}" type="slidenum">
              <a:rPr lang="pt-BR" smtClean="0"/>
              <a:pPr/>
              <a:t>‹nº›</a:t>
            </a:fld>
            <a:endParaRPr lang="pt-BR"/>
          </a:p>
        </p:txBody>
      </p:sp>
    </p:spTree>
    <p:extLst>
      <p:ext uri="{BB962C8B-B14F-4D97-AF65-F5344CB8AC3E}">
        <p14:creationId xmlns:p14="http://schemas.microsoft.com/office/powerpoint/2010/main" val="1212994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8BCA8DB-AB37-468C-9772-464D99390928}" type="datetimeFigureOut">
              <a:rPr lang="pt-BR" smtClean="0"/>
              <a:pPr/>
              <a:t>27/02/2023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DC62F89-D5F6-4400-9668-F7128D39F5E6}" type="slidenum">
              <a:rPr lang="pt-BR" smtClean="0"/>
              <a:pPr/>
              <a:t>‹nº›</a:t>
            </a:fld>
            <a:endParaRPr lang="pt-BR"/>
          </a:p>
        </p:txBody>
      </p:sp>
    </p:spTree>
    <p:extLst>
      <p:ext uri="{BB962C8B-B14F-4D97-AF65-F5344CB8AC3E}">
        <p14:creationId xmlns:p14="http://schemas.microsoft.com/office/powerpoint/2010/main" val="108899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45127" y="2507550"/>
            <a:ext cx="5156200" cy="368052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2507550"/>
            <a:ext cx="5181601" cy="368052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98BCA8DB-AB37-468C-9772-464D99390928}" type="datetimeFigureOut">
              <a:rPr lang="pt-BR" smtClean="0"/>
              <a:pPr/>
              <a:t>27/02/2023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DC62F89-D5F6-4400-9668-F7128D39F5E6}" type="slidenum">
              <a:rPr lang="pt-BR" smtClean="0"/>
              <a:pPr/>
              <a:t>‹nº›</a:t>
            </a:fld>
            <a:endParaRPr lang="pt-BR"/>
          </a:p>
        </p:txBody>
      </p:sp>
      <p:sp>
        <p:nvSpPr>
          <p:cNvPr id="10" name="Title 9"/>
          <p:cNvSpPr>
            <a:spLocks noGrp="1"/>
          </p:cNvSpPr>
          <p:nvPr>
            <p:ph type="title"/>
          </p:nvPr>
        </p:nvSpPr>
        <p:spPr/>
        <p:txBody>
          <a:bodyPr/>
          <a:lstStyle/>
          <a:p>
            <a:r>
              <a:rPr lang="pt-BR"/>
              <a:t>Clique para editar o título Mestre</a:t>
            </a:r>
            <a:endParaRPr lang="en-US" dirty="0"/>
          </a:p>
        </p:txBody>
      </p:sp>
    </p:spTree>
    <p:extLst>
      <p:ext uri="{BB962C8B-B14F-4D97-AF65-F5344CB8AC3E}">
        <p14:creationId xmlns:p14="http://schemas.microsoft.com/office/powerpoint/2010/main" val="1315857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omente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BCA8DB-AB37-468C-9772-464D99390928}" type="datetimeFigureOut">
              <a:rPr lang="pt-BR" smtClean="0"/>
              <a:pPr/>
              <a:t>27/02/2023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DC62F89-D5F6-4400-9668-F7128D39F5E6}" type="slidenum">
              <a:rPr lang="pt-BR" smtClean="0"/>
              <a:pPr/>
              <a:t>‹nº›</a:t>
            </a:fld>
            <a:endParaRPr lang="pt-BR"/>
          </a:p>
        </p:txBody>
      </p:sp>
      <p:sp>
        <p:nvSpPr>
          <p:cNvPr id="6" name="Title 5"/>
          <p:cNvSpPr>
            <a:spLocks noGrp="1"/>
          </p:cNvSpPr>
          <p:nvPr>
            <p:ph type="title"/>
          </p:nvPr>
        </p:nvSpPr>
        <p:spPr/>
        <p:txBody>
          <a:bodyPr/>
          <a:lstStyle/>
          <a:p>
            <a:r>
              <a:rPr lang="pt-BR"/>
              <a:t>Clique para editar o título Mestre</a:t>
            </a:r>
            <a:endParaRPr lang="en-US"/>
          </a:p>
        </p:txBody>
      </p:sp>
    </p:spTree>
    <p:extLst>
      <p:ext uri="{BB962C8B-B14F-4D97-AF65-F5344CB8AC3E}">
        <p14:creationId xmlns:p14="http://schemas.microsoft.com/office/powerpoint/2010/main" val="4195493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CA8DB-AB37-468C-9772-464D99390928}" type="datetimeFigureOut">
              <a:rPr lang="pt-BR" smtClean="0"/>
              <a:pPr/>
              <a:t>27/02/2023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DC62F89-D5F6-4400-9668-F7128D39F5E6}" type="slidenum">
              <a:rPr lang="pt-BR" smtClean="0"/>
              <a:pPr/>
              <a:t>‹nº›</a:t>
            </a:fld>
            <a:endParaRPr lang="pt-BR"/>
          </a:p>
        </p:txBody>
      </p:sp>
    </p:spTree>
    <p:extLst>
      <p:ext uri="{BB962C8B-B14F-4D97-AF65-F5344CB8AC3E}">
        <p14:creationId xmlns:p14="http://schemas.microsoft.com/office/powerpoint/2010/main" val="1465856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pt-BR"/>
              <a:t>Clique para editar o título Mestre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98BCA8DB-AB37-468C-9772-464D99390928}" type="datetimeFigureOut">
              <a:rPr lang="pt-BR" smtClean="0"/>
              <a:pPr/>
              <a:t>27/02/2023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DC62F89-D5F6-4400-9668-F7128D39F5E6}" type="slidenum">
              <a:rPr lang="pt-BR" smtClean="0"/>
              <a:pPr/>
              <a:t>‹nº›</a:t>
            </a:fld>
            <a:endParaRPr lang="pt-BR"/>
          </a:p>
        </p:txBody>
      </p:sp>
    </p:spTree>
    <p:extLst>
      <p:ext uri="{BB962C8B-B14F-4D97-AF65-F5344CB8AC3E}">
        <p14:creationId xmlns:p14="http://schemas.microsoft.com/office/powerpoint/2010/main" val="2374898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8BCA8DB-AB37-468C-9772-464D99390928}" type="datetimeFigureOut">
              <a:rPr lang="pt-BR" smtClean="0"/>
              <a:pPr/>
              <a:t>27/02/2023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C62F89-D5F6-4400-9668-F7128D39F5E6}" type="slidenum">
              <a:rPr lang="pt-BR" smtClean="0"/>
              <a:pPr/>
              <a:t>‹nº›</a:t>
            </a:fld>
            <a:endParaRPr lang="pt-BR"/>
          </a:p>
        </p:txBody>
      </p:sp>
    </p:spTree>
    <p:extLst>
      <p:ext uri="{BB962C8B-B14F-4D97-AF65-F5344CB8AC3E}">
        <p14:creationId xmlns:p14="http://schemas.microsoft.com/office/powerpoint/2010/main" val="1548258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pt-BR"/>
              <a:t>Clique para editar o título Mestre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98BCA8DB-AB37-468C-9772-464D99390928}" type="datetimeFigureOut">
              <a:rPr lang="pt-BR" smtClean="0"/>
              <a:pPr/>
              <a:t>27/02/2023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DC62F89-D5F6-4400-9668-F7128D39F5E6}" type="slidenum">
              <a:rPr lang="pt-BR" smtClean="0"/>
              <a:pPr/>
              <a:t>‹nº›</a:t>
            </a:fld>
            <a:endParaRPr lang="pt-BR"/>
          </a:p>
        </p:txBody>
      </p:sp>
    </p:spTree>
    <p:extLst>
      <p:ext uri="{BB962C8B-B14F-4D97-AF65-F5344CB8AC3E}">
        <p14:creationId xmlns:p14="http://schemas.microsoft.com/office/powerpoint/2010/main" val="1111112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98BCA8DB-AB37-468C-9772-464D99390928}" type="datetimeFigureOut">
              <a:rPr lang="pt-BR" smtClean="0"/>
              <a:pPr/>
              <a:t>27/02/2023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C62F89-D5F6-4400-9668-F7128D39F5E6}" type="slidenum">
              <a:rPr lang="pt-BR" smtClean="0"/>
              <a:pPr/>
              <a:t>‹nº›</a:t>
            </a:fld>
            <a:endParaRPr lang="pt-BR"/>
          </a:p>
        </p:txBody>
      </p:sp>
    </p:spTree>
    <p:extLst>
      <p:ext uri="{BB962C8B-B14F-4D97-AF65-F5344CB8AC3E}">
        <p14:creationId xmlns:p14="http://schemas.microsoft.com/office/powerpoint/2010/main" val="1935284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98BCA8DB-AB37-468C-9772-464D99390928}" type="datetimeFigureOut">
              <a:rPr lang="pt-BR" smtClean="0"/>
              <a:pPr/>
              <a:t>27/02/2023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C62F89-D5F6-4400-9668-F7128D39F5E6}" type="slidenum">
              <a:rPr lang="pt-BR" smtClean="0"/>
              <a:pPr/>
              <a:t>‹nº›</a:t>
            </a:fld>
            <a:endParaRPr lang="pt-BR"/>
          </a:p>
        </p:txBody>
      </p:sp>
    </p:spTree>
    <p:extLst>
      <p:ext uri="{BB962C8B-B14F-4D97-AF65-F5344CB8AC3E}">
        <p14:creationId xmlns:p14="http://schemas.microsoft.com/office/powerpoint/2010/main" val="3411211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pt-BR"/>
              <a:t>Clique para editar o título Mestre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98BCA8DB-AB37-468C-9772-464D99390928}" type="datetimeFigureOut">
              <a:rPr lang="pt-BR" smtClean="0"/>
              <a:pPr/>
              <a:t>27/02/2023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DC62F89-D5F6-4400-9668-F7128D39F5E6}" type="slidenum">
              <a:rPr lang="pt-BR" smtClean="0"/>
              <a:pPr/>
              <a:t>‹nº›</a:t>
            </a:fld>
            <a:endParaRPr lang="pt-BR"/>
          </a:p>
        </p:txBody>
      </p:sp>
    </p:spTree>
    <p:extLst>
      <p:ext uri="{BB962C8B-B14F-4D97-AF65-F5344CB8AC3E}">
        <p14:creationId xmlns:p14="http://schemas.microsoft.com/office/powerpoint/2010/main" val="189166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8BCA8DB-AB37-468C-9772-464D99390928}" type="datetimeFigureOut">
              <a:rPr lang="pt-BR" smtClean="0"/>
              <a:pPr/>
              <a:t>27/02/2023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DC62F89-D5F6-4400-9668-F7128D39F5E6}" type="slidenum">
              <a:rPr lang="pt-BR" smtClean="0"/>
              <a:pPr/>
              <a:t>‹nº›</a:t>
            </a:fld>
            <a:endParaRPr lang="pt-BR"/>
          </a:p>
        </p:txBody>
      </p:sp>
    </p:spTree>
    <p:extLst>
      <p:ext uri="{BB962C8B-B14F-4D97-AF65-F5344CB8AC3E}">
        <p14:creationId xmlns:p14="http://schemas.microsoft.com/office/powerpoint/2010/main" val="181780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45127" y="2507550"/>
            <a:ext cx="5156200" cy="368052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2507550"/>
            <a:ext cx="5181601" cy="368052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98BCA8DB-AB37-468C-9772-464D99390928}" type="datetimeFigureOut">
              <a:rPr lang="pt-BR" smtClean="0"/>
              <a:pPr/>
              <a:t>27/02/2023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DC62F89-D5F6-4400-9668-F7128D39F5E6}" type="slidenum">
              <a:rPr lang="pt-BR" smtClean="0"/>
              <a:pPr/>
              <a:t>‹nº›</a:t>
            </a:fld>
            <a:endParaRPr lang="pt-BR"/>
          </a:p>
        </p:txBody>
      </p:sp>
      <p:sp>
        <p:nvSpPr>
          <p:cNvPr id="10" name="Title 9"/>
          <p:cNvSpPr>
            <a:spLocks noGrp="1"/>
          </p:cNvSpPr>
          <p:nvPr>
            <p:ph type="title"/>
          </p:nvPr>
        </p:nvSpPr>
        <p:spPr/>
        <p:txBody>
          <a:bodyPr/>
          <a:lstStyle/>
          <a:p>
            <a:r>
              <a:rPr lang="pt-BR"/>
              <a:t>Clique para editar o título Mestre</a:t>
            </a:r>
            <a:endParaRPr lang="en-US" dirty="0"/>
          </a:p>
        </p:txBody>
      </p:sp>
    </p:spTree>
    <p:extLst>
      <p:ext uri="{BB962C8B-B14F-4D97-AF65-F5344CB8AC3E}">
        <p14:creationId xmlns:p14="http://schemas.microsoft.com/office/powerpoint/2010/main" val="184368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mente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8BCA8DB-AB37-468C-9772-464D99390928}" type="datetimeFigureOut">
              <a:rPr lang="pt-BR" smtClean="0"/>
              <a:pPr/>
              <a:t>27/02/2023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9DC62F89-D5F6-4400-9668-F7128D39F5E6}" type="slidenum">
              <a:rPr lang="pt-BR" smtClean="0"/>
              <a:pPr/>
              <a:t>‹nº›</a:t>
            </a:fld>
            <a:endParaRPr lang="pt-BR"/>
          </a:p>
        </p:txBody>
      </p:sp>
      <p:sp>
        <p:nvSpPr>
          <p:cNvPr id="6" name="Title 5"/>
          <p:cNvSpPr>
            <a:spLocks noGrp="1"/>
          </p:cNvSpPr>
          <p:nvPr>
            <p:ph type="title"/>
          </p:nvPr>
        </p:nvSpPr>
        <p:spPr/>
        <p:txBody>
          <a:bodyPr/>
          <a:lstStyle/>
          <a:p>
            <a:r>
              <a:rPr lang="pt-BR"/>
              <a:t>Clique para editar o título Mestre</a:t>
            </a:r>
            <a:endParaRPr lang="en-US"/>
          </a:p>
        </p:txBody>
      </p:sp>
    </p:spTree>
    <p:extLst>
      <p:ext uri="{BB962C8B-B14F-4D97-AF65-F5344CB8AC3E}">
        <p14:creationId xmlns:p14="http://schemas.microsoft.com/office/powerpoint/2010/main" val="1505979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CA8DB-AB37-468C-9772-464D99390928}" type="datetimeFigureOut">
              <a:rPr lang="pt-BR" smtClean="0"/>
              <a:pPr/>
              <a:t>27/02/2023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9DC62F89-D5F6-4400-9668-F7128D39F5E6}" type="slidenum">
              <a:rPr lang="pt-BR" smtClean="0"/>
              <a:pPr/>
              <a:t>‹nº›</a:t>
            </a:fld>
            <a:endParaRPr lang="pt-BR"/>
          </a:p>
        </p:txBody>
      </p:sp>
    </p:spTree>
    <p:extLst>
      <p:ext uri="{BB962C8B-B14F-4D97-AF65-F5344CB8AC3E}">
        <p14:creationId xmlns:p14="http://schemas.microsoft.com/office/powerpoint/2010/main" val="1721066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pt-BR"/>
              <a:t>Clique para editar o título Mestre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98BCA8DB-AB37-468C-9772-464D99390928}" type="datetimeFigureOut">
              <a:rPr lang="pt-BR" smtClean="0"/>
              <a:pPr/>
              <a:t>27/02/2023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DC62F89-D5F6-4400-9668-F7128D39F5E6}" type="slidenum">
              <a:rPr lang="pt-BR" smtClean="0"/>
              <a:pPr/>
              <a:t>‹nº›</a:t>
            </a:fld>
            <a:endParaRPr lang="pt-BR"/>
          </a:p>
        </p:txBody>
      </p:sp>
    </p:spTree>
    <p:extLst>
      <p:ext uri="{BB962C8B-B14F-4D97-AF65-F5344CB8AC3E}">
        <p14:creationId xmlns:p14="http://schemas.microsoft.com/office/powerpoint/2010/main" val="98689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pt-BR"/>
              <a:t>Clique para editar o título Mestre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98BCA8DB-AB37-468C-9772-464D99390928}" type="datetimeFigureOut">
              <a:rPr lang="pt-BR" smtClean="0"/>
              <a:pPr/>
              <a:t>27/02/2023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DC62F89-D5F6-4400-9668-F7128D39F5E6}" type="slidenum">
              <a:rPr lang="pt-BR" smtClean="0"/>
              <a:pPr/>
              <a:t>‹nº›</a:t>
            </a:fld>
            <a:endParaRPr lang="pt-BR"/>
          </a:p>
        </p:txBody>
      </p:sp>
    </p:spTree>
    <p:extLst>
      <p:ext uri="{BB962C8B-B14F-4D97-AF65-F5344CB8AC3E}">
        <p14:creationId xmlns:p14="http://schemas.microsoft.com/office/powerpoint/2010/main" val="3629109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8BCA8DB-AB37-468C-9772-464D99390928}" type="datetimeFigureOut">
              <a:rPr lang="pt-BR" smtClean="0"/>
              <a:pPr/>
              <a:t>27/02/2023</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pt-B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DC62F89-D5F6-4400-9668-F7128D39F5E6}" type="slidenum">
              <a:rPr lang="pt-BR" smtClean="0"/>
              <a:pPr/>
              <a:t>‹nº›</a:t>
            </a:fld>
            <a:endParaRPr lang="pt-BR"/>
          </a:p>
        </p:txBody>
      </p:sp>
    </p:spTree>
    <p:extLst>
      <p:ext uri="{BB962C8B-B14F-4D97-AF65-F5344CB8AC3E}">
        <p14:creationId xmlns:p14="http://schemas.microsoft.com/office/powerpoint/2010/main" val="174986851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8BCA8DB-AB37-468C-9772-464D99390928}" type="datetimeFigureOut">
              <a:rPr lang="pt-BR" smtClean="0"/>
              <a:pPr/>
              <a:t>27/02/2023</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pt-B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9DC62F89-D5F6-4400-9668-F7128D39F5E6}" type="slidenum">
              <a:rPr lang="pt-BR" smtClean="0"/>
              <a:pPr/>
              <a:t>‹nº›</a:t>
            </a:fld>
            <a:endParaRPr lang="pt-BR"/>
          </a:p>
        </p:txBody>
      </p:sp>
    </p:spTree>
    <p:extLst>
      <p:ext uri="{BB962C8B-B14F-4D97-AF65-F5344CB8AC3E}">
        <p14:creationId xmlns:p14="http://schemas.microsoft.com/office/powerpoint/2010/main" val="309620970"/>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hyperlink" Target="mailto:kleberssantos@uol.com.br"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4BFA2-7EB9-41A4-B8F4-F7D4A0EE7CCB}"/>
              </a:ext>
            </a:extLst>
          </p:cNvPr>
          <p:cNvSpPr>
            <a:spLocks noGrp="1"/>
          </p:cNvSpPr>
          <p:nvPr>
            <p:ph type="title"/>
          </p:nvPr>
        </p:nvSpPr>
        <p:spPr>
          <a:xfrm>
            <a:off x="-661851" y="365760"/>
            <a:ext cx="12022578" cy="1325562"/>
          </a:xfrm>
        </p:spPr>
        <p:txBody>
          <a:bodyPr>
            <a:normAutofit fontScale="90000"/>
          </a:bodyPr>
          <a:lstStyle/>
          <a:p>
            <a:pPr algn="ctr"/>
            <a:r>
              <a:rPr lang="pt-BR" sz="2800" dirty="0"/>
              <a:t>|</a:t>
            </a:r>
            <a:br>
              <a:rPr lang="pt-BR" sz="2800" dirty="0"/>
            </a:br>
            <a:r>
              <a:rPr lang="pt-BR" sz="2800" dirty="0"/>
              <a:t>                      </a:t>
            </a:r>
            <a:br>
              <a:rPr lang="pt-BR" sz="2800" dirty="0"/>
            </a:br>
            <a:r>
              <a:rPr lang="pt-BR" sz="2800" dirty="0"/>
              <a:t>                      </a:t>
            </a:r>
            <a:r>
              <a:rPr lang="pt-BR" altLang="pt-BR" sz="2800" b="1" dirty="0">
                <a:solidFill>
                  <a:schemeClr val="accent5">
                    <a:lumMod val="75000"/>
                  </a:schemeClr>
                </a:solidFill>
                <a:effectLst>
                  <a:outerShdw blurRad="38100" dist="38100" dir="2700000" algn="tl">
                    <a:srgbClr val="000000">
                      <a:alpha val="43137"/>
                    </a:srgbClr>
                  </a:outerShdw>
                </a:effectLst>
                <a:latin typeface="Arial Unicode MS" panose="020B0604020202020204" pitchFamily="34" charset="-128"/>
              </a:rPr>
              <a:t>COP-15 SOBRE BIODIVERSIDAD: Marcos para una Agricultura y </a:t>
            </a:r>
            <a:r>
              <a:rPr lang="pt-BR" altLang="pt-BR" sz="2800" b="1" dirty="0" err="1">
                <a:solidFill>
                  <a:schemeClr val="accent5">
                    <a:lumMod val="75000"/>
                  </a:schemeClr>
                </a:solidFill>
                <a:effectLst>
                  <a:outerShdw blurRad="38100" dist="38100" dir="2700000" algn="tl">
                    <a:srgbClr val="000000">
                      <a:alpha val="43137"/>
                    </a:srgbClr>
                  </a:outerShdw>
                </a:effectLst>
                <a:latin typeface="Arial Unicode MS" panose="020B0604020202020204" pitchFamily="34" charset="-128"/>
              </a:rPr>
              <a:t>Ganadería</a:t>
            </a:r>
            <a:r>
              <a:rPr lang="pt-BR" altLang="pt-BR" sz="2800" b="1" dirty="0">
                <a:solidFill>
                  <a:schemeClr val="accent5">
                    <a:lumMod val="75000"/>
                  </a:schemeClr>
                </a:solidFill>
                <a:effectLst>
                  <a:outerShdw blurRad="38100" dist="38100" dir="2700000" algn="tl">
                    <a:srgbClr val="000000">
                      <a:alpha val="43137"/>
                    </a:srgbClr>
                  </a:outerShdw>
                </a:effectLst>
                <a:latin typeface="Arial Unicode MS" panose="020B0604020202020204" pitchFamily="34" charset="-128"/>
              </a:rPr>
              <a:t> </a:t>
            </a:r>
            <a:r>
              <a:rPr lang="pt-BR" altLang="pt-BR" sz="2800" b="1" dirty="0" err="1">
                <a:solidFill>
                  <a:schemeClr val="accent5">
                    <a:lumMod val="75000"/>
                  </a:schemeClr>
                </a:solidFill>
                <a:effectLst>
                  <a:outerShdw blurRad="38100" dist="38100" dir="2700000" algn="tl">
                    <a:srgbClr val="000000">
                      <a:alpha val="43137"/>
                    </a:srgbClr>
                  </a:outerShdw>
                </a:effectLst>
                <a:latin typeface="Arial Unicode MS" panose="020B0604020202020204" pitchFamily="34" charset="-128"/>
              </a:rPr>
              <a:t>Sostenible</a:t>
            </a:r>
            <a:br>
              <a:rPr lang="pt-BR" altLang="pt-BR" sz="2800" b="1" dirty="0">
                <a:effectLst>
                  <a:outerShdw blurRad="38100" dist="38100" dir="2700000" algn="tl">
                    <a:srgbClr val="000000">
                      <a:alpha val="43137"/>
                    </a:srgbClr>
                  </a:outerShdw>
                </a:effectLst>
                <a:latin typeface="Arial Unicode MS" panose="020B0604020202020204" pitchFamily="34" charset="-128"/>
              </a:rPr>
            </a:br>
            <a:br>
              <a:rPr lang="pt-BR" altLang="pt-BR" sz="2800" dirty="0">
                <a:latin typeface="Arial Unicode MS" panose="020B0604020202020204" pitchFamily="34" charset="-128"/>
              </a:rPr>
            </a:br>
            <a:endParaRPr lang="pt-BR" sz="2800" dirty="0"/>
          </a:p>
        </p:txBody>
      </p:sp>
      <p:sp>
        <p:nvSpPr>
          <p:cNvPr id="3" name="Espaço Reservado para Conteúdo 2">
            <a:extLst>
              <a:ext uri="{FF2B5EF4-FFF2-40B4-BE49-F238E27FC236}">
                <a16:creationId xmlns:a16="http://schemas.microsoft.com/office/drawing/2014/main" id="{D195C0AF-5EF5-42E0-A9EF-A66D0D0C0CE2}"/>
              </a:ext>
            </a:extLst>
          </p:cNvPr>
          <p:cNvSpPr>
            <a:spLocks noGrp="1"/>
          </p:cNvSpPr>
          <p:nvPr>
            <p:ph idx="1"/>
          </p:nvPr>
        </p:nvSpPr>
        <p:spPr>
          <a:xfrm>
            <a:off x="346364" y="1887523"/>
            <a:ext cx="10060379" cy="4970477"/>
          </a:xfrm>
        </p:spPr>
        <p:txBody>
          <a:bodyPr>
            <a:normAutofit fontScale="40000" lnSpcReduction="20000"/>
          </a:bodyPr>
          <a:lstStyle/>
          <a:p>
            <a:pPr marL="0" indent="0" algn="ctr">
              <a:buNone/>
            </a:pPr>
            <a:endParaRPr lang="pt-BR" sz="2400" b="1" i="1" dirty="0"/>
          </a:p>
          <a:p>
            <a:pPr marL="0" indent="0" algn="ctr">
              <a:buNone/>
            </a:pPr>
            <a:endParaRPr lang="pt-BR" sz="2400" b="1" i="1" dirty="0"/>
          </a:p>
          <a:p>
            <a:pPr marL="0" indent="0" algn="ctr">
              <a:buNone/>
            </a:pPr>
            <a:endParaRPr lang="pt-BR" sz="2400" b="1" i="1" dirty="0"/>
          </a:p>
          <a:p>
            <a:pPr marL="0" indent="0" algn="ctr">
              <a:buNone/>
            </a:pPr>
            <a:r>
              <a:rPr lang="pt-BR" sz="5900" b="1" i="1" dirty="0" err="1"/>
              <a:t>Inginiero</a:t>
            </a:r>
            <a:r>
              <a:rPr lang="pt-BR" sz="5900" b="1" i="1" dirty="0"/>
              <a:t> Agrónomo Kleber Santos</a:t>
            </a:r>
          </a:p>
          <a:p>
            <a:pPr marL="0" indent="0" algn="ctr">
              <a:buNone/>
            </a:pPr>
            <a:endParaRPr lang="pt-BR" sz="5900" b="1" i="1" dirty="0"/>
          </a:p>
          <a:p>
            <a:pPr marL="0" indent="0" algn="ctr">
              <a:buNone/>
            </a:pPr>
            <a:r>
              <a:rPr lang="pt-BR" sz="4000" b="1" i="1" dirty="0"/>
              <a:t>Presidente de </a:t>
            </a:r>
            <a:r>
              <a:rPr lang="pt-BR" sz="4000" b="1" i="1" dirty="0" err="1"/>
              <a:t>la</a:t>
            </a:r>
            <a:r>
              <a:rPr lang="pt-BR" sz="4000" b="1" i="1" dirty="0"/>
              <a:t> </a:t>
            </a:r>
            <a:r>
              <a:rPr lang="pt-BR" sz="4000" b="1" i="1" dirty="0" err="1"/>
              <a:t>Confederación</a:t>
            </a:r>
            <a:r>
              <a:rPr lang="pt-BR" sz="4000" b="1" i="1" dirty="0"/>
              <a:t> de </a:t>
            </a:r>
          </a:p>
          <a:p>
            <a:pPr marL="0" indent="0" algn="ctr">
              <a:buNone/>
            </a:pPr>
            <a:r>
              <a:rPr lang="pt-BR" sz="4000" b="1" i="1" dirty="0" err="1"/>
              <a:t>Inginieros</a:t>
            </a:r>
            <a:r>
              <a:rPr lang="pt-BR" sz="4000" b="1" i="1" dirty="0"/>
              <a:t> Agrónomos </a:t>
            </a:r>
            <a:r>
              <a:rPr lang="pt-BR" sz="4000" b="1" i="1" dirty="0" err="1"/>
              <a:t>del</a:t>
            </a:r>
            <a:r>
              <a:rPr lang="pt-BR" sz="4000" b="1" i="1" dirty="0"/>
              <a:t> Brasil </a:t>
            </a:r>
          </a:p>
          <a:p>
            <a:pPr marL="0" indent="0" algn="ctr">
              <a:buNone/>
            </a:pPr>
            <a:r>
              <a:rPr lang="pt-BR" sz="4000" b="1" i="1" dirty="0"/>
              <a:t>CONFAEAB</a:t>
            </a:r>
          </a:p>
          <a:p>
            <a:pPr marL="0" indent="0" algn="ctr">
              <a:buNone/>
            </a:pPr>
            <a:endParaRPr lang="pt-BR" sz="4000" b="1" i="1" dirty="0"/>
          </a:p>
          <a:p>
            <a:pPr marL="0" indent="0" algn="ctr">
              <a:buNone/>
            </a:pPr>
            <a:r>
              <a:rPr lang="pt-BR" sz="4000" b="1" i="1" dirty="0" err="1"/>
              <a:t>Vicepresidente</a:t>
            </a:r>
            <a:r>
              <a:rPr lang="pt-BR" sz="4000" b="1" i="1" dirty="0"/>
              <a:t> de CONO SUR de Asociación </a:t>
            </a:r>
          </a:p>
          <a:p>
            <a:pPr marL="0" indent="0" algn="ctr">
              <a:buNone/>
            </a:pPr>
            <a:r>
              <a:rPr lang="pt-BR" sz="4000" b="1" i="1" dirty="0"/>
              <a:t>Panamericana de </a:t>
            </a:r>
            <a:r>
              <a:rPr lang="pt-BR" sz="4000" b="1" i="1" dirty="0" err="1"/>
              <a:t>Inginieros</a:t>
            </a:r>
            <a:r>
              <a:rPr lang="pt-BR" sz="4000" b="1" i="1" dirty="0"/>
              <a:t> Agrónomos </a:t>
            </a:r>
          </a:p>
          <a:p>
            <a:pPr marL="0" indent="0" algn="ctr">
              <a:buNone/>
            </a:pPr>
            <a:r>
              <a:rPr lang="pt-BR" sz="4000" b="1" i="1" dirty="0"/>
              <a:t>APIA</a:t>
            </a:r>
          </a:p>
          <a:p>
            <a:pPr marL="0" indent="0" algn="ctr">
              <a:buNone/>
            </a:pPr>
            <a:endParaRPr lang="pt-BR" sz="2000" b="1" i="1" dirty="0"/>
          </a:p>
          <a:p>
            <a:pPr algn="ctr"/>
            <a:endParaRPr lang="pt-BR" sz="2000" b="1" i="1" dirty="0"/>
          </a:p>
          <a:p>
            <a:pPr algn="ctr"/>
            <a:endParaRPr lang="pt-BR" sz="2000" b="1" i="1" dirty="0"/>
          </a:p>
          <a:p>
            <a:pPr algn="ctr"/>
            <a:endParaRPr lang="pt-BR" sz="2000" b="1" i="1" dirty="0"/>
          </a:p>
          <a:p>
            <a:pPr marL="0" indent="0" algn="r">
              <a:buNone/>
            </a:pPr>
            <a:r>
              <a:rPr lang="pt-BR" b="1" i="1" dirty="0"/>
              <a:t>27 de </a:t>
            </a:r>
            <a:r>
              <a:rPr lang="pt-BR" b="1" i="1" dirty="0" err="1"/>
              <a:t>febrero</a:t>
            </a:r>
            <a:r>
              <a:rPr lang="pt-BR" b="1" i="1" dirty="0"/>
              <a:t> de 2023</a:t>
            </a:r>
          </a:p>
        </p:txBody>
      </p:sp>
    </p:spTree>
    <p:extLst>
      <p:ext uri="{BB962C8B-B14F-4D97-AF65-F5344CB8AC3E}">
        <p14:creationId xmlns:p14="http://schemas.microsoft.com/office/powerpoint/2010/main" val="2656069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tângulo 1"/>
          <p:cNvSpPr/>
          <p:nvPr/>
        </p:nvSpPr>
        <p:spPr>
          <a:xfrm>
            <a:off x="526473" y="831271"/>
            <a:ext cx="11139053" cy="5909310"/>
          </a:xfrm>
          <a:prstGeom prst="rect">
            <a:avLst/>
          </a:prstGeom>
        </p:spPr>
        <p:txBody>
          <a:bodyPr wrap="square">
            <a:spAutoFit/>
          </a:bodyPr>
          <a:lstStyle/>
          <a:p>
            <a:pPr algn="just"/>
            <a:r>
              <a:rPr lang="es-ES" sz="2400" dirty="0"/>
              <a:t>Conservación y gestión eficaces de al menos el 30 % de la tierra, las aguas continentales, las zonas costeras y los océanos del mundo, para 2030, con énfasis en áreas de particular importancia para la biodiversidad y el funcionamiento y servicios de ecosistemas</a:t>
            </a:r>
            <a:r>
              <a:rPr lang="pt-BR" sz="2400" dirty="0"/>
              <a:t>. </a:t>
            </a:r>
          </a:p>
          <a:p>
            <a:pPr algn="just"/>
            <a:endParaRPr lang="pt-BR" sz="2400" dirty="0"/>
          </a:p>
          <a:p>
            <a:pPr algn="just"/>
            <a:r>
              <a:rPr lang="es-ES" sz="2400" dirty="0"/>
              <a:t>GBF prioriza la representación ecológica, bien conectada y equitativa de áreas protegidas gobernadas y otras prácticas efectivas de conservación basadas en áreas; reconociendo territorios y prácticas indígenas y tradicionales</a:t>
            </a:r>
            <a:r>
              <a:rPr lang="pt-BR" sz="2400" dirty="0"/>
              <a:t>.</a:t>
            </a:r>
          </a:p>
          <a:p>
            <a:pPr algn="just"/>
            <a:endParaRPr lang="pt-BR" sz="2400" dirty="0"/>
          </a:p>
          <a:p>
            <a:pPr algn="just"/>
            <a:r>
              <a:rPr lang="es-ES" sz="2400" dirty="0"/>
              <a:t>Actualmente, el 17% y el 10% de las áreas terrestres y marítimas del mundo están bajo protección, respectivamente</a:t>
            </a:r>
            <a:endParaRPr lang="pt-BR" sz="2400" dirty="0"/>
          </a:p>
          <a:p>
            <a:pPr algn="just"/>
            <a:endParaRPr lang="pt-BR" sz="2400" dirty="0"/>
          </a:p>
          <a:p>
            <a:pPr algn="just"/>
            <a:r>
              <a:rPr lang="es-ES" sz="2400" dirty="0"/>
              <a:t>La idea es centrarse en la marca '30x30' como equivalente al objetivo climático de mantener el calentamiento global por debajo de 1,5. </a:t>
            </a:r>
            <a:r>
              <a:rPr lang="es-ES" sz="2400" dirty="0" err="1"/>
              <a:t>ºC</a:t>
            </a:r>
            <a:r>
              <a:rPr lang="pt-BR" sz="2400" dirty="0"/>
              <a:t>.</a:t>
            </a:r>
          </a:p>
          <a:p>
            <a:pPr algn="just"/>
            <a:endParaRPr lang="pt-BR" sz="2400" dirty="0"/>
          </a:p>
          <a:p>
            <a:endParaRPr lang="pt-BR" dirty="0"/>
          </a:p>
        </p:txBody>
      </p:sp>
    </p:spTree>
    <p:extLst>
      <p:ext uri="{BB962C8B-B14F-4D97-AF65-F5344CB8AC3E}">
        <p14:creationId xmlns:p14="http://schemas.microsoft.com/office/powerpoint/2010/main" val="2757444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tângulo 1"/>
          <p:cNvSpPr/>
          <p:nvPr/>
        </p:nvSpPr>
        <p:spPr>
          <a:xfrm>
            <a:off x="554182" y="1427017"/>
            <a:ext cx="11139053" cy="4154984"/>
          </a:xfrm>
          <a:prstGeom prst="rect">
            <a:avLst/>
          </a:prstGeom>
        </p:spPr>
        <p:txBody>
          <a:bodyPr wrap="square">
            <a:spAutoFit/>
          </a:bodyPr>
          <a:lstStyle/>
          <a:p>
            <a:r>
              <a:rPr lang="es-ES" sz="2400" dirty="0"/>
              <a:t>Haber completado o en curso la restauración de al menos el 30 % de la tierra, las aguas continentales y los ecosistemas áreas costeras y marinas degradadas.</a:t>
            </a:r>
          </a:p>
          <a:p>
            <a:endParaRPr lang="es-ES" sz="2400" dirty="0"/>
          </a:p>
          <a:p>
            <a:r>
              <a:rPr lang="es-ES" sz="2400" dirty="0"/>
              <a:t>Reducir a casi cero la pérdida de áreas de alta importancia en términos de biodiversidad, incluyendo ecosistemas con alta integridad ecológica.</a:t>
            </a:r>
          </a:p>
          <a:p>
            <a:endParaRPr lang="es-ES" sz="2400" dirty="0"/>
          </a:p>
          <a:p>
            <a:r>
              <a:rPr lang="es-ES" sz="2400" dirty="0"/>
              <a:t>Reducir el desperdicio mundial de alimentos a la mitad y reducir significativamente el consumo excesivo y producción de residuos.</a:t>
            </a:r>
          </a:p>
          <a:p>
            <a:endParaRPr lang="es-ES" sz="2400" dirty="0"/>
          </a:p>
          <a:p>
            <a:r>
              <a:rPr lang="es-ES" sz="2400" dirty="0"/>
              <a:t>Reducir a la mitad tanto el exceso de nutrientes como el riesgo general que plantean los plaguicidas y productos químicos altamente peligrosos.</a:t>
            </a:r>
            <a:endParaRPr lang="en-US" sz="2400" b="0" i="0" dirty="0">
              <a:solidFill>
                <a:srgbClr val="00483A"/>
              </a:solidFill>
              <a:effectLst/>
              <a:latin typeface="BenchNine"/>
            </a:endParaRPr>
          </a:p>
        </p:txBody>
      </p:sp>
    </p:spTree>
    <p:extLst>
      <p:ext uri="{BB962C8B-B14F-4D97-AF65-F5344CB8AC3E}">
        <p14:creationId xmlns:p14="http://schemas.microsoft.com/office/powerpoint/2010/main" val="3869735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tângulo 1"/>
          <p:cNvSpPr/>
          <p:nvPr/>
        </p:nvSpPr>
        <p:spPr>
          <a:xfrm>
            <a:off x="304801" y="249382"/>
            <a:ext cx="6636328" cy="5539978"/>
          </a:xfrm>
          <a:prstGeom prst="rect">
            <a:avLst/>
          </a:prstGeom>
        </p:spPr>
        <p:txBody>
          <a:bodyPr wrap="square">
            <a:spAutoFit/>
          </a:bodyPr>
          <a:lstStyle/>
          <a:p>
            <a:pPr algn="just"/>
            <a:r>
              <a:rPr lang="es-ES" sz="2400" dirty="0"/>
              <a:t>Biodiversidad y Agricultura: Adopción del Plan de Acción sobre Biodiversidad del Suelo con cuatro componentes</a:t>
            </a:r>
            <a:r>
              <a:rPr lang="pt-BR" sz="2400" b="1" i="0" dirty="0">
                <a:solidFill>
                  <a:srgbClr val="000000"/>
                </a:solidFill>
                <a:effectLst/>
              </a:rPr>
              <a:t>:</a:t>
            </a:r>
          </a:p>
          <a:p>
            <a:pPr algn="just"/>
            <a:endParaRPr lang="pt-BR" sz="2400" b="1" dirty="0">
              <a:solidFill>
                <a:srgbClr val="000000"/>
              </a:solidFill>
            </a:endParaRPr>
          </a:p>
          <a:p>
            <a:r>
              <a:rPr lang="es-ES" sz="2400" dirty="0"/>
              <a:t>Elemento 1: Coherencia e Integración de Políticas;</a:t>
            </a:r>
          </a:p>
          <a:p>
            <a:endParaRPr lang="es-ES" sz="2400" dirty="0"/>
          </a:p>
          <a:p>
            <a:r>
              <a:rPr lang="es-ES" sz="2400" dirty="0"/>
              <a:t>Elemento 2: Promoción del uso de prácticas sostenibles de gestión de la tierra;</a:t>
            </a:r>
          </a:p>
          <a:p>
            <a:endParaRPr lang="es-ES" sz="2400" dirty="0"/>
          </a:p>
          <a:p>
            <a:r>
              <a:rPr lang="es-ES" sz="2400" dirty="0"/>
              <a:t>Elemento 3: Concienciación, intercambio de conocimientos y desarrollo de capacidades; y</a:t>
            </a:r>
          </a:p>
          <a:p>
            <a:endParaRPr lang="es-ES" sz="2400" dirty="0"/>
          </a:p>
          <a:p>
            <a:r>
              <a:rPr lang="es-ES" sz="2400" dirty="0"/>
              <a:t>Elemento 4: Investigación, seguimiento y evaluación</a:t>
            </a:r>
            <a:r>
              <a:rPr lang="pt-BR" sz="2400" b="0" i="0" dirty="0">
                <a:solidFill>
                  <a:srgbClr val="000000"/>
                </a:solidFill>
                <a:effectLst/>
              </a:rPr>
              <a:t>.</a:t>
            </a:r>
            <a:r>
              <a:rPr lang="pt-BR" sz="2400" dirty="0"/>
              <a:t> </a:t>
            </a:r>
            <a:br>
              <a:rPr lang="pt-BR" dirty="0"/>
            </a:br>
            <a:endParaRPr lang="en-US" b="0" i="0" dirty="0">
              <a:solidFill>
                <a:srgbClr val="00483A"/>
              </a:solidFill>
              <a:effectLst/>
              <a:latin typeface="BenchNine"/>
            </a:endParaRPr>
          </a:p>
        </p:txBody>
      </p:sp>
      <p:pic>
        <p:nvPicPr>
          <p:cNvPr id="6" name="Imagem 5">
            <a:extLst>
              <a:ext uri="{FF2B5EF4-FFF2-40B4-BE49-F238E27FC236}">
                <a16:creationId xmlns:a16="http://schemas.microsoft.com/office/drawing/2014/main" id="{E19B2874-58F5-4366-85A8-A65D0D21A946}"/>
              </a:ext>
            </a:extLst>
          </p:cNvPr>
          <p:cNvPicPr>
            <a:picLocks noChangeAspect="1"/>
          </p:cNvPicPr>
          <p:nvPr/>
        </p:nvPicPr>
        <p:blipFill>
          <a:blip r:embed="rId2"/>
          <a:stretch>
            <a:fillRect/>
          </a:stretch>
        </p:blipFill>
        <p:spPr>
          <a:xfrm>
            <a:off x="6613881" y="2147455"/>
            <a:ext cx="5481281" cy="3086784"/>
          </a:xfrm>
          <a:prstGeom prst="rect">
            <a:avLst/>
          </a:prstGeom>
        </p:spPr>
      </p:pic>
    </p:spTree>
    <p:extLst>
      <p:ext uri="{BB962C8B-B14F-4D97-AF65-F5344CB8AC3E}">
        <p14:creationId xmlns:p14="http://schemas.microsoft.com/office/powerpoint/2010/main" val="316952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tângulo 1"/>
          <p:cNvSpPr/>
          <p:nvPr/>
        </p:nvSpPr>
        <p:spPr>
          <a:xfrm>
            <a:off x="554182" y="1427017"/>
            <a:ext cx="11139053" cy="4893647"/>
          </a:xfrm>
          <a:prstGeom prst="rect">
            <a:avLst/>
          </a:prstGeom>
        </p:spPr>
        <p:txBody>
          <a:bodyPr wrap="square">
            <a:spAutoFit/>
          </a:bodyPr>
          <a:lstStyle/>
          <a:p>
            <a:r>
              <a:rPr lang="es-ES" sz="2400" dirty="0"/>
              <a:t>Eliminar progresivamente o reformar para 2030 los subsidios que dañan la biodiversidad, en al menos 500 miles de millones de dólares al año, al tiempo que aumenten los incentivos positivos para la conservación y el uso sostenible de la biodiversidad.</a:t>
            </a:r>
          </a:p>
          <a:p>
            <a:endParaRPr lang="es-ES" sz="2400" dirty="0"/>
          </a:p>
          <a:p>
            <a:r>
              <a:rPr lang="es-ES" sz="2400" dirty="0"/>
              <a:t>Movilizar para 2030, al menos $200 mil millones al año, en financiamiento nacional e  internacional relacionados con la biodiversidad, de todas las fuentes, públicas y privadas.</a:t>
            </a:r>
          </a:p>
          <a:p>
            <a:endParaRPr lang="es-ES" sz="2400" dirty="0"/>
          </a:p>
          <a:p>
            <a:r>
              <a:rPr lang="es-ES" sz="2400" dirty="0"/>
              <a:t>Aumentar los flujos financieros internacionales de los países desarrollados a los países en desarrollo, en particular los países menos adelantados, los pequeños Estados insulares en desarrollo y los países  en transición, a por lo menos $20 mil millones al año para 2025, y a por lo menos $30 mil millones por año hasta 2030 respectivamente</a:t>
            </a:r>
            <a:r>
              <a:rPr lang="pt-BR" sz="2400" dirty="0"/>
              <a:t>.</a:t>
            </a:r>
          </a:p>
        </p:txBody>
      </p:sp>
    </p:spTree>
    <p:extLst>
      <p:ext uri="{BB962C8B-B14F-4D97-AF65-F5344CB8AC3E}">
        <p14:creationId xmlns:p14="http://schemas.microsoft.com/office/powerpoint/2010/main" val="1447175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tângulo 1"/>
          <p:cNvSpPr/>
          <p:nvPr/>
        </p:nvSpPr>
        <p:spPr>
          <a:xfrm>
            <a:off x="554182" y="1427017"/>
            <a:ext cx="11139053" cy="2031325"/>
          </a:xfrm>
          <a:prstGeom prst="rect">
            <a:avLst/>
          </a:prstGeom>
        </p:spPr>
        <p:txBody>
          <a:bodyPr wrap="square">
            <a:spAutoFit/>
          </a:bodyPr>
          <a:lstStyle/>
          <a:p>
            <a:r>
              <a:rPr lang="es-ES" dirty="0"/>
              <a:t>Prevenir la introducción de especies exóticas invasoras prioritarias y reducir al menos a la mitad la introducción y establecimiento de otras especies exóticas invasoras conocidas o potenciales, y erradicar o controlar especies exóticas invasoras en islas y otros lugares prioritarios.</a:t>
            </a:r>
          </a:p>
          <a:p>
            <a:endParaRPr lang="es-ES" dirty="0"/>
          </a:p>
          <a:p>
            <a:r>
              <a:rPr lang="es-ES" dirty="0"/>
              <a:t>Exigir a las empresas e instituciones financieras grandes y transnacionales que supervisen, evalúen y revelar de manera transparente sus riesgos, dependencias e impactos sobre la biodiversidad a través de sus operaciones, cadenas de suministro y valor</a:t>
            </a:r>
            <a:r>
              <a:rPr lang="pt-BR" dirty="0"/>
              <a:t>.</a:t>
            </a:r>
          </a:p>
        </p:txBody>
      </p:sp>
      <p:pic>
        <p:nvPicPr>
          <p:cNvPr id="5" name="Imagem 4">
            <a:extLst>
              <a:ext uri="{FF2B5EF4-FFF2-40B4-BE49-F238E27FC236}">
                <a16:creationId xmlns:a16="http://schemas.microsoft.com/office/drawing/2014/main" id="{DF00B0A8-E1AC-492A-89EB-F0AACEAEA8CD}"/>
              </a:ext>
            </a:extLst>
          </p:cNvPr>
          <p:cNvPicPr>
            <a:picLocks noChangeAspect="1"/>
          </p:cNvPicPr>
          <p:nvPr/>
        </p:nvPicPr>
        <p:blipFill>
          <a:blip r:embed="rId2"/>
          <a:stretch>
            <a:fillRect/>
          </a:stretch>
        </p:blipFill>
        <p:spPr>
          <a:xfrm>
            <a:off x="3754581" y="3278581"/>
            <a:ext cx="4821383" cy="3508063"/>
          </a:xfrm>
          <a:prstGeom prst="rect">
            <a:avLst/>
          </a:prstGeom>
        </p:spPr>
      </p:pic>
      <p:sp>
        <p:nvSpPr>
          <p:cNvPr id="7" name="CaixaDeTexto 6">
            <a:extLst>
              <a:ext uri="{FF2B5EF4-FFF2-40B4-BE49-F238E27FC236}">
                <a16:creationId xmlns:a16="http://schemas.microsoft.com/office/drawing/2014/main" id="{B4AB17D7-EBC7-44E8-9813-2E95B7501D1E}"/>
              </a:ext>
            </a:extLst>
          </p:cNvPr>
          <p:cNvSpPr txBox="1"/>
          <p:nvPr/>
        </p:nvSpPr>
        <p:spPr>
          <a:xfrm>
            <a:off x="8728365" y="5611091"/>
            <a:ext cx="2964870" cy="646331"/>
          </a:xfrm>
          <a:prstGeom prst="rect">
            <a:avLst/>
          </a:prstGeom>
          <a:noFill/>
        </p:spPr>
        <p:txBody>
          <a:bodyPr wrap="square">
            <a:spAutoFit/>
          </a:bodyPr>
          <a:lstStyle/>
          <a:p>
            <a:r>
              <a:rPr lang="pt-BR" dirty="0" err="1"/>
              <a:t>Ejemplo</a:t>
            </a:r>
            <a:r>
              <a:rPr lang="pt-BR" dirty="0"/>
              <a:t> de texto debatido </a:t>
            </a:r>
            <a:r>
              <a:rPr lang="pt-BR" dirty="0" err="1"/>
              <a:t>en</a:t>
            </a:r>
            <a:r>
              <a:rPr lang="pt-BR" dirty="0"/>
              <a:t> </a:t>
            </a:r>
            <a:r>
              <a:rPr lang="pt-BR" dirty="0" err="1"/>
              <a:t>la</a:t>
            </a:r>
            <a:r>
              <a:rPr lang="pt-BR" dirty="0"/>
              <a:t> COP-15.</a:t>
            </a:r>
          </a:p>
        </p:txBody>
      </p:sp>
    </p:spTree>
    <p:extLst>
      <p:ext uri="{BB962C8B-B14F-4D97-AF65-F5344CB8AC3E}">
        <p14:creationId xmlns:p14="http://schemas.microsoft.com/office/powerpoint/2010/main" val="3898871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tângulo 1"/>
          <p:cNvSpPr/>
          <p:nvPr/>
        </p:nvSpPr>
        <p:spPr>
          <a:xfrm>
            <a:off x="748145" y="803562"/>
            <a:ext cx="11139053" cy="646331"/>
          </a:xfrm>
          <a:prstGeom prst="rect">
            <a:avLst/>
          </a:prstGeom>
        </p:spPr>
        <p:txBody>
          <a:bodyPr wrap="square">
            <a:spAutoFit/>
          </a:bodyPr>
          <a:lstStyle/>
          <a:p>
            <a:pPr algn="l"/>
            <a:br>
              <a:rPr lang="en-US" dirty="0"/>
            </a:br>
            <a:endParaRPr lang="pt-BR" dirty="0"/>
          </a:p>
        </p:txBody>
      </p:sp>
      <p:pic>
        <p:nvPicPr>
          <p:cNvPr id="4" name="Imagem 3">
            <a:extLst>
              <a:ext uri="{FF2B5EF4-FFF2-40B4-BE49-F238E27FC236}">
                <a16:creationId xmlns:a16="http://schemas.microsoft.com/office/drawing/2014/main" id="{B2DBD42D-2D32-43CE-9C13-98728DDDA8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4218" y="1056409"/>
            <a:ext cx="6326909" cy="4745182"/>
          </a:xfrm>
          <a:prstGeom prst="rect">
            <a:avLst/>
          </a:prstGeom>
        </p:spPr>
      </p:pic>
      <p:sp>
        <p:nvSpPr>
          <p:cNvPr id="5" name="CaixaDeTexto 4">
            <a:extLst>
              <a:ext uri="{FF2B5EF4-FFF2-40B4-BE49-F238E27FC236}">
                <a16:creationId xmlns:a16="http://schemas.microsoft.com/office/drawing/2014/main" id="{378481B2-C318-4D5D-B222-D9A1BEDE6531}"/>
              </a:ext>
            </a:extLst>
          </p:cNvPr>
          <p:cNvSpPr txBox="1"/>
          <p:nvPr/>
        </p:nvSpPr>
        <p:spPr>
          <a:xfrm>
            <a:off x="8229600" y="5432259"/>
            <a:ext cx="4156364" cy="369332"/>
          </a:xfrm>
          <a:prstGeom prst="rect">
            <a:avLst/>
          </a:prstGeom>
          <a:noFill/>
        </p:spPr>
        <p:txBody>
          <a:bodyPr wrap="square" rtlCol="0">
            <a:spAutoFit/>
          </a:bodyPr>
          <a:lstStyle/>
          <a:p>
            <a:r>
              <a:rPr lang="pt-BR" dirty="0"/>
              <a:t>Plenária </a:t>
            </a:r>
            <a:r>
              <a:rPr lang="pt-BR" dirty="0" err="1"/>
              <a:t>del</a:t>
            </a:r>
            <a:r>
              <a:rPr lang="pt-BR" dirty="0"/>
              <a:t> COP-15</a:t>
            </a:r>
          </a:p>
        </p:txBody>
      </p:sp>
    </p:spTree>
    <p:extLst>
      <p:ext uri="{BB962C8B-B14F-4D97-AF65-F5344CB8AC3E}">
        <p14:creationId xmlns:p14="http://schemas.microsoft.com/office/powerpoint/2010/main" val="1358743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tângulo 1"/>
          <p:cNvSpPr/>
          <p:nvPr/>
        </p:nvSpPr>
        <p:spPr>
          <a:xfrm>
            <a:off x="554182" y="1427017"/>
            <a:ext cx="11139053" cy="5632311"/>
          </a:xfrm>
          <a:prstGeom prst="rect">
            <a:avLst/>
          </a:prstGeom>
        </p:spPr>
        <p:txBody>
          <a:bodyPr wrap="square">
            <a:spAutoFit/>
          </a:bodyPr>
          <a:lstStyle/>
          <a:p>
            <a:pPr algn="just"/>
            <a:r>
              <a:rPr lang="es-ES" dirty="0"/>
              <a:t>La COP también aprobó una serie de acuerdos relacionados con la implementación del Marco Global de Biodiversidad, incluyendo la planificación, el seguimiento, la presentación de informes y la revisión; recurso de movilización; ayudar a las naciones a </a:t>
            </a:r>
            <a:r>
              <a:rPr lang="es-ES" dirty="0" err="1"/>
              <a:t>construirsu</a:t>
            </a:r>
            <a:r>
              <a:rPr lang="es-ES" dirty="0"/>
              <a:t> capacidad para cumplir con las obligaciones; e información digital de secuencias sobre recursos genéticos</a:t>
            </a:r>
            <a:r>
              <a:rPr lang="pt-BR" b="0" i="0" dirty="0">
                <a:solidFill>
                  <a:srgbClr val="00483A"/>
                </a:solidFill>
                <a:effectLst/>
                <a:latin typeface="BenchNine"/>
              </a:rPr>
              <a:t>.</a:t>
            </a:r>
          </a:p>
          <a:p>
            <a:pPr algn="just"/>
            <a:endParaRPr lang="pt-BR" b="0" i="0" dirty="0">
              <a:solidFill>
                <a:srgbClr val="00483A"/>
              </a:solidFill>
              <a:effectLst/>
              <a:latin typeface="BenchNine"/>
            </a:endParaRPr>
          </a:p>
          <a:p>
            <a:r>
              <a:rPr lang="es-ES" dirty="0"/>
              <a:t>Por ejemplo, se pidió al Fondo para el Medio Ambiente Mundial que estableciera, lo antes posible, un Fondo Fiduciario Especial para apoyar la implementación del Marco Global para la Biodiversidad ("Fondo GBF"). </a:t>
            </a:r>
          </a:p>
          <a:p>
            <a:r>
              <a:rPr lang="es-ES" dirty="0"/>
              <a:t>El fondo complementaría el apoyo existente y aumentaría la financiación para garantizar la implementación de GBF </a:t>
            </a:r>
            <a:r>
              <a:rPr lang="es-ES" dirty="0" err="1"/>
              <a:t>conun</a:t>
            </a:r>
            <a:r>
              <a:rPr lang="es-ES" dirty="0"/>
              <a:t> flujo de fondos adecuado y predecible.</a:t>
            </a:r>
          </a:p>
          <a:p>
            <a:pPr algn="just"/>
            <a:endParaRPr lang="pt-BR" b="0" i="0" dirty="0">
              <a:solidFill>
                <a:srgbClr val="00483A"/>
              </a:solidFill>
              <a:effectLst/>
              <a:latin typeface="BenchNine"/>
            </a:endParaRPr>
          </a:p>
          <a:p>
            <a:pPr algn="just"/>
            <a:r>
              <a:rPr lang="es-ES" dirty="0"/>
              <a:t>La información de secuencias digitales sobre recursos genéticos - DSI, un tema dominante en la COP15, tiene muchas aplicaciones en actividades comerciales y no comerciales, incluido el desarrollo de productos farmacéuticos, mejorando la creación de cultivos, taxonomía y seguimiento de especies invasoras</a:t>
            </a:r>
            <a:r>
              <a:rPr lang="pt-BR" b="0" i="0" dirty="0">
                <a:solidFill>
                  <a:srgbClr val="00483A"/>
                </a:solidFill>
                <a:effectLst/>
                <a:latin typeface="BenchNine"/>
              </a:rPr>
              <a:t>.</a:t>
            </a:r>
          </a:p>
          <a:p>
            <a:pPr algn="just"/>
            <a:endParaRPr lang="pt-BR" b="0" i="0" dirty="0">
              <a:solidFill>
                <a:srgbClr val="00483A"/>
              </a:solidFill>
              <a:effectLst/>
              <a:latin typeface="BenchNine"/>
            </a:endParaRPr>
          </a:p>
          <a:p>
            <a:pPr algn="just"/>
            <a:r>
              <a:rPr lang="es-ES" dirty="0"/>
              <a:t>Los delegados de la COP15 acordaron establecer dentro del GBF un fondo multilateral para la distribución equitativa de beneficios entre proveedores y usuarios de DSI, que se finalizará en la COP16 en Turquía en 2024</a:t>
            </a:r>
            <a:r>
              <a:rPr lang="pt-BR" b="0" i="0" dirty="0">
                <a:solidFill>
                  <a:srgbClr val="00483A"/>
                </a:solidFill>
                <a:effectLst/>
                <a:latin typeface="BenchNine"/>
              </a:rPr>
              <a:t>.</a:t>
            </a:r>
          </a:p>
          <a:p>
            <a:pPr algn="just"/>
            <a:endParaRPr lang="pt-BR" b="0" i="0" dirty="0">
              <a:solidFill>
                <a:srgbClr val="00483A"/>
              </a:solidFill>
              <a:effectLst/>
              <a:latin typeface="BenchNine"/>
            </a:endParaRPr>
          </a:p>
          <a:p>
            <a:pPr algn="just"/>
            <a:r>
              <a:rPr lang="es-ES" dirty="0"/>
              <a:t>El acuerdo también obliga a los países a monitorear e informar cada cinco años sobre una amplia gama de indicadores relacionados con el progreso en relación con los objetivos y metas del GBF</a:t>
            </a:r>
            <a:r>
              <a:rPr lang="pt-BR" b="0" i="0" dirty="0">
                <a:solidFill>
                  <a:srgbClr val="00483A"/>
                </a:solidFill>
                <a:effectLst/>
                <a:latin typeface="BenchNine"/>
              </a:rPr>
              <a:t>.</a:t>
            </a:r>
          </a:p>
          <a:p>
            <a:pPr algn="l"/>
            <a:endParaRPr lang="pt-BR" b="0" i="0" dirty="0">
              <a:solidFill>
                <a:srgbClr val="00483A"/>
              </a:solidFill>
              <a:effectLst/>
              <a:latin typeface="BenchNine"/>
            </a:endParaRPr>
          </a:p>
        </p:txBody>
      </p:sp>
    </p:spTree>
    <p:extLst>
      <p:ext uri="{BB962C8B-B14F-4D97-AF65-F5344CB8AC3E}">
        <p14:creationId xmlns:p14="http://schemas.microsoft.com/office/powerpoint/2010/main" val="4011110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tângulo 1"/>
          <p:cNvSpPr/>
          <p:nvPr/>
        </p:nvSpPr>
        <p:spPr>
          <a:xfrm>
            <a:off x="554182" y="1427017"/>
            <a:ext cx="11139053" cy="4524315"/>
          </a:xfrm>
          <a:prstGeom prst="rect">
            <a:avLst/>
          </a:prstGeom>
        </p:spPr>
        <p:txBody>
          <a:bodyPr wrap="square">
            <a:spAutoFit/>
          </a:bodyPr>
          <a:lstStyle/>
          <a:p>
            <a:pPr algn="l"/>
            <a:endParaRPr lang="pt-BR" b="0" i="0" dirty="0">
              <a:solidFill>
                <a:srgbClr val="00483A"/>
              </a:solidFill>
              <a:effectLst/>
              <a:latin typeface="BenchNine"/>
            </a:endParaRPr>
          </a:p>
          <a:p>
            <a:r>
              <a:rPr lang="es-ES" dirty="0"/>
              <a:t>Los indicadores clave incluyen el porcentaje de tierra y mar efectivamente conservados, el número de empresas que revelan sus impactos y dependencias sobre la biodiversidad, y muchos otros.</a:t>
            </a:r>
          </a:p>
          <a:p>
            <a:endParaRPr lang="es-ES" dirty="0"/>
          </a:p>
          <a:p>
            <a:r>
              <a:rPr lang="es-ES" dirty="0"/>
              <a:t>El CDB combinará la información nacional enviada a finales de febrero de 2026 y a finales de junio de 2029 en informes de progreso y tendencias globales.</a:t>
            </a:r>
          </a:p>
          <a:p>
            <a:endParaRPr lang="es-ES" dirty="0"/>
          </a:p>
          <a:p>
            <a:pPr marL="0" indent="0">
              <a:buNone/>
            </a:pPr>
            <a:r>
              <a:rPr lang="es-ES" dirty="0"/>
              <a:t>* * * * *</a:t>
            </a:r>
          </a:p>
          <a:p>
            <a:endParaRPr lang="es-ES" dirty="0"/>
          </a:p>
          <a:p>
            <a:r>
              <a:rPr lang="es-ES" dirty="0"/>
              <a:t>Todos los documentos aprobados enfatizan la necesidad de fomentar la contribución plena y efectiva de mujeres, personas de diversas identidades de género, jóvenes, pueblos indígenas y comunidades locales, la sociedad civil, los sectores privado y financiero, y las partes interesadas de todos los demás sectores.</a:t>
            </a:r>
          </a:p>
          <a:p>
            <a:endParaRPr lang="es-ES" dirty="0"/>
          </a:p>
          <a:p>
            <a:r>
              <a:rPr lang="es-ES" dirty="0"/>
              <a:t>También se enfatizó: la necesidad de un "enfoque de </a:t>
            </a:r>
            <a:r>
              <a:rPr lang="es-ES" b="1" dirty="0"/>
              <a:t>todo el gobierno, toda la sociedad" </a:t>
            </a:r>
            <a:r>
              <a:rPr lang="es-ES" dirty="0"/>
              <a:t>para la  implementación del Marco Global de Biodiversidad</a:t>
            </a:r>
            <a:r>
              <a:rPr lang="pt-BR" b="0" i="0" dirty="0">
                <a:solidFill>
                  <a:srgbClr val="00483A"/>
                </a:solidFill>
                <a:effectLst/>
                <a:latin typeface="BenchNine"/>
              </a:rPr>
              <a:t>.</a:t>
            </a:r>
            <a:br>
              <a:rPr lang="en-US" dirty="0"/>
            </a:br>
            <a:endParaRPr lang="pt-BR" dirty="0"/>
          </a:p>
        </p:txBody>
      </p:sp>
    </p:spTree>
    <p:extLst>
      <p:ext uri="{BB962C8B-B14F-4D97-AF65-F5344CB8AC3E}">
        <p14:creationId xmlns:p14="http://schemas.microsoft.com/office/powerpoint/2010/main" val="1570609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tângulo 1"/>
          <p:cNvSpPr/>
          <p:nvPr/>
        </p:nvSpPr>
        <p:spPr>
          <a:xfrm>
            <a:off x="554182" y="1427017"/>
            <a:ext cx="6234545" cy="3046988"/>
          </a:xfrm>
          <a:prstGeom prst="rect">
            <a:avLst/>
          </a:prstGeom>
        </p:spPr>
        <p:txBody>
          <a:bodyPr wrap="square">
            <a:spAutoFit/>
          </a:bodyPr>
          <a:lstStyle/>
          <a:p>
            <a:pPr algn="just"/>
            <a:r>
              <a:rPr lang="es-ES" sz="2800" dirty="0"/>
              <a:t>Fecha y lugar de futuras reuniones de la Conferencia de las Partes</a:t>
            </a:r>
          </a:p>
          <a:p>
            <a:pPr algn="just"/>
            <a:endParaRPr lang="pt-BR" sz="2800" b="0" i="0" dirty="0">
              <a:solidFill>
                <a:srgbClr val="000000"/>
              </a:solidFill>
              <a:effectLst/>
              <a:latin typeface="Calibri" panose="020F0502020204030204" pitchFamily="34" charset="0"/>
            </a:endParaRPr>
          </a:p>
          <a:p>
            <a:pPr algn="just"/>
            <a:r>
              <a:rPr lang="es-ES" dirty="0"/>
              <a:t>Decide que la 16ª reunión de la Conferencia de las Partes, la 11ª reunión de la Conferencia de las Partes en calidad de las Partes en el Protocolo de Cartagena y la 5ª reunión de la Conferencia de las Partes que actúa como Reunión de las Partes en el </a:t>
            </a:r>
            <a:r>
              <a:rPr lang="es-ES" dirty="0" err="1"/>
              <a:t>el</a:t>
            </a:r>
            <a:r>
              <a:rPr lang="es-ES" dirty="0"/>
              <a:t> Protocolo de Nagoya debería concluirse en Turquía en el último trimestre de 2024</a:t>
            </a:r>
            <a:r>
              <a:rPr lang="pt-BR" sz="1800" b="0" i="0" dirty="0">
                <a:solidFill>
                  <a:srgbClr val="000000"/>
                </a:solidFill>
                <a:effectLst/>
                <a:latin typeface="Calibri" panose="020F0502020204030204" pitchFamily="34" charset="0"/>
              </a:rPr>
              <a:t>.</a:t>
            </a:r>
          </a:p>
        </p:txBody>
      </p:sp>
      <p:pic>
        <p:nvPicPr>
          <p:cNvPr id="8" name="Imagem 7">
            <a:extLst>
              <a:ext uri="{FF2B5EF4-FFF2-40B4-BE49-F238E27FC236}">
                <a16:creationId xmlns:a16="http://schemas.microsoft.com/office/drawing/2014/main" id="{727BF28F-EF1C-4D40-AAF8-6B4242DC6E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8837" y="140854"/>
            <a:ext cx="4932218" cy="6576291"/>
          </a:xfrm>
          <a:prstGeom prst="rect">
            <a:avLst/>
          </a:prstGeom>
        </p:spPr>
      </p:pic>
    </p:spTree>
    <p:extLst>
      <p:ext uri="{BB962C8B-B14F-4D97-AF65-F5344CB8AC3E}">
        <p14:creationId xmlns:p14="http://schemas.microsoft.com/office/powerpoint/2010/main" val="1440319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4BFA2-7EB9-41A4-B8F4-F7D4A0EE7CCB}"/>
              </a:ext>
            </a:extLst>
          </p:cNvPr>
          <p:cNvSpPr>
            <a:spLocks noGrp="1"/>
          </p:cNvSpPr>
          <p:nvPr>
            <p:ph type="title"/>
          </p:nvPr>
        </p:nvSpPr>
        <p:spPr>
          <a:xfrm>
            <a:off x="1094509" y="-387926"/>
            <a:ext cx="9412465" cy="1773381"/>
          </a:xfrm>
        </p:spPr>
        <p:txBody>
          <a:bodyPr>
            <a:normAutofit/>
          </a:bodyPr>
          <a:lstStyle/>
          <a:p>
            <a:pPr algn="ctr"/>
            <a:r>
              <a:rPr lang="en-GB" sz="44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As </a:t>
            </a:r>
            <a:r>
              <a:rPr lang="en-GB" sz="4400" b="1" dirty="0" err="1">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Américas</a:t>
            </a:r>
            <a:r>
              <a:rPr lang="en-GB" sz="44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 con doble </a:t>
            </a:r>
            <a:r>
              <a:rPr lang="en-GB" sz="4400" b="1" dirty="0" err="1">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qualidad</a:t>
            </a:r>
            <a:r>
              <a:rPr lang="en-GB" sz="44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a:t>
            </a:r>
            <a:endParaRPr lang="pt-BR" dirty="0"/>
          </a:p>
        </p:txBody>
      </p:sp>
      <p:sp>
        <p:nvSpPr>
          <p:cNvPr id="3" name="Espaço Reservado para Conteúdo 2">
            <a:extLst>
              <a:ext uri="{FF2B5EF4-FFF2-40B4-BE49-F238E27FC236}">
                <a16:creationId xmlns:a16="http://schemas.microsoft.com/office/drawing/2014/main" id="{D195C0AF-5EF5-42E0-A9EF-A66D0D0C0CE2}"/>
              </a:ext>
            </a:extLst>
          </p:cNvPr>
          <p:cNvSpPr>
            <a:spLocks noGrp="1"/>
          </p:cNvSpPr>
          <p:nvPr>
            <p:ph idx="1"/>
          </p:nvPr>
        </p:nvSpPr>
        <p:spPr>
          <a:xfrm>
            <a:off x="332510" y="1385455"/>
            <a:ext cx="5915890" cy="5001490"/>
          </a:xfrm>
        </p:spPr>
        <p:txBody>
          <a:bodyPr>
            <a:normAutofit fontScale="92500" lnSpcReduction="20000"/>
          </a:bodyPr>
          <a:lstStyle/>
          <a:p>
            <a:r>
              <a:rPr lang="es-ES" sz="3200" dirty="0"/>
              <a:t>Las Américas (América del Sur, América Central, América del Norte Norte) tiene gran diversidad biológica, y también gran productor agrícola.</a:t>
            </a:r>
          </a:p>
          <a:p>
            <a:endParaRPr lang="es-ES" sz="3200" dirty="0"/>
          </a:p>
          <a:p>
            <a:r>
              <a:rPr lang="es-ES" sz="3200" dirty="0"/>
              <a:t>Gran parte de la biodiversidad, de los bosques, se encuentra en el continente americano.</a:t>
            </a:r>
          </a:p>
          <a:p>
            <a:endParaRPr lang="es-ES" sz="3200" dirty="0"/>
          </a:p>
          <a:p>
            <a:r>
              <a:rPr lang="es-ES" sz="3200" dirty="0"/>
              <a:t>Que también es responsable de gran parte de la seguridad alimentaria de la humanidad.</a:t>
            </a:r>
            <a:endParaRPr lang="es-AR" sz="3200" dirty="0"/>
          </a:p>
          <a:p>
            <a:pPr marL="457200" lvl="1" indent="0" algn="just">
              <a:buNone/>
            </a:pPr>
            <a:endParaRPr lang="pt-BR" sz="2000" i="1" dirty="0">
              <a:solidFill>
                <a:srgbClr val="0F7338"/>
              </a:solidFill>
              <a:latin typeface="Tahoma" panose="020B0604030504040204" pitchFamily="34" charset="0"/>
              <a:ea typeface="Tahoma" panose="020B0604030504040204" pitchFamily="34" charset="0"/>
              <a:cs typeface="Tahoma" panose="020B0604030504040204" pitchFamily="34" charset="0"/>
            </a:endParaRPr>
          </a:p>
          <a:p>
            <a:pPr marL="457200" lvl="1" indent="0" algn="just">
              <a:buNone/>
            </a:pPr>
            <a:endParaRPr lang="pt-BR" sz="2000" i="1" dirty="0">
              <a:solidFill>
                <a:srgbClr val="0F7338"/>
              </a:solidFill>
              <a:latin typeface="Tahoma" panose="020B0604030504040204" pitchFamily="34" charset="0"/>
              <a:ea typeface="Tahoma" panose="020B0604030504040204" pitchFamily="34" charset="0"/>
              <a:cs typeface="Tahoma" panose="020B0604030504040204" pitchFamily="34" charset="0"/>
            </a:endParaRPr>
          </a:p>
          <a:p>
            <a:pPr lvl="1" algn="just"/>
            <a:endParaRPr lang="pt-BR" sz="2000" i="1" dirty="0">
              <a:solidFill>
                <a:srgbClr val="0F7338"/>
              </a:solidFill>
              <a:latin typeface="Tahoma" panose="020B0604030504040204" pitchFamily="34" charset="0"/>
              <a:ea typeface="Tahoma" panose="020B0604030504040204" pitchFamily="34" charset="0"/>
              <a:cs typeface="Tahoma" panose="020B0604030504040204" pitchFamily="34" charset="0"/>
            </a:endParaRPr>
          </a:p>
          <a:p>
            <a:pPr lvl="1" algn="just"/>
            <a:endParaRPr lang="pt-BR" sz="2000" i="1" dirty="0">
              <a:solidFill>
                <a:srgbClr val="0F7338"/>
              </a:solidFill>
              <a:latin typeface="Tahoma" panose="020B0604030504040204" pitchFamily="34" charset="0"/>
              <a:ea typeface="Tahoma" panose="020B0604030504040204" pitchFamily="34" charset="0"/>
              <a:cs typeface="Tahoma" panose="020B0604030504040204" pitchFamily="34" charset="0"/>
            </a:endParaRPr>
          </a:p>
          <a:p>
            <a:pPr marL="457200" lvl="1" indent="0" algn="just">
              <a:buNone/>
            </a:pPr>
            <a:endParaRPr lang="pt-BR" sz="2000" i="1" dirty="0">
              <a:solidFill>
                <a:srgbClr val="0F7338"/>
              </a:solidFill>
              <a:latin typeface="Tahoma" panose="020B0604030504040204" pitchFamily="34" charset="0"/>
              <a:ea typeface="Tahoma" panose="020B0604030504040204" pitchFamily="34" charset="0"/>
              <a:cs typeface="Tahoma" panose="020B0604030504040204" pitchFamily="34" charset="0"/>
            </a:endParaRPr>
          </a:p>
          <a:p>
            <a:pPr lvl="1" algn="just"/>
            <a:endParaRPr lang="pt-BR" sz="2000" dirty="0">
              <a:solidFill>
                <a:srgbClr val="0F7338"/>
              </a:solidFill>
              <a:latin typeface="Tahoma" panose="020B0604030504040204" pitchFamily="34" charset="0"/>
              <a:ea typeface="Tahoma" panose="020B0604030504040204" pitchFamily="34" charset="0"/>
              <a:cs typeface="Tahoma" panose="020B0604030504040204" pitchFamily="34" charset="0"/>
            </a:endParaRPr>
          </a:p>
        </p:txBody>
      </p:sp>
      <p:sp>
        <p:nvSpPr>
          <p:cNvPr id="4" name="AutoShape 2">
            <a:extLst>
              <a:ext uri="{FF2B5EF4-FFF2-40B4-BE49-F238E27FC236}">
                <a16:creationId xmlns:a16="http://schemas.microsoft.com/office/drawing/2014/main" id="{62F0BD74-E7FE-48D6-B518-260255ADB60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 name="Imagem 5">
            <a:extLst>
              <a:ext uri="{FF2B5EF4-FFF2-40B4-BE49-F238E27FC236}">
                <a16:creationId xmlns:a16="http://schemas.microsoft.com/office/drawing/2014/main" id="{CBDCB478-8209-4F79-BDA0-D51365BB8058}"/>
              </a:ext>
            </a:extLst>
          </p:cNvPr>
          <p:cNvPicPr>
            <a:picLocks noChangeAspect="1"/>
          </p:cNvPicPr>
          <p:nvPr/>
        </p:nvPicPr>
        <p:blipFill>
          <a:blip r:embed="rId2"/>
          <a:stretch>
            <a:fillRect/>
          </a:stretch>
        </p:blipFill>
        <p:spPr>
          <a:xfrm>
            <a:off x="6579595" y="1040147"/>
            <a:ext cx="5279895" cy="2994567"/>
          </a:xfrm>
          <a:prstGeom prst="rect">
            <a:avLst/>
          </a:prstGeom>
        </p:spPr>
      </p:pic>
      <p:pic>
        <p:nvPicPr>
          <p:cNvPr id="10" name="Imagem 9">
            <a:extLst>
              <a:ext uri="{FF2B5EF4-FFF2-40B4-BE49-F238E27FC236}">
                <a16:creationId xmlns:a16="http://schemas.microsoft.com/office/drawing/2014/main" id="{DF866B9B-372C-4385-A889-4BE0521293BC}"/>
              </a:ext>
            </a:extLst>
          </p:cNvPr>
          <p:cNvPicPr>
            <a:picLocks noChangeAspect="1"/>
          </p:cNvPicPr>
          <p:nvPr/>
        </p:nvPicPr>
        <p:blipFill>
          <a:blip r:embed="rId3"/>
          <a:stretch>
            <a:fillRect/>
          </a:stretch>
        </p:blipFill>
        <p:spPr>
          <a:xfrm>
            <a:off x="8101046" y="4229450"/>
            <a:ext cx="3425935" cy="2466673"/>
          </a:xfrm>
          <a:prstGeom prst="rect">
            <a:avLst/>
          </a:prstGeom>
        </p:spPr>
      </p:pic>
    </p:spTree>
    <p:extLst>
      <p:ext uri="{BB962C8B-B14F-4D97-AF65-F5344CB8AC3E}">
        <p14:creationId xmlns:p14="http://schemas.microsoft.com/office/powerpoint/2010/main" val="3386851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4BFA2-7EB9-41A4-B8F4-F7D4A0EE7CCB}"/>
              </a:ext>
            </a:extLst>
          </p:cNvPr>
          <p:cNvSpPr>
            <a:spLocks noGrp="1"/>
          </p:cNvSpPr>
          <p:nvPr>
            <p:ph type="title"/>
          </p:nvPr>
        </p:nvSpPr>
        <p:spPr>
          <a:xfrm>
            <a:off x="845127" y="365760"/>
            <a:ext cx="9661847" cy="1325562"/>
          </a:xfrm>
        </p:spPr>
        <p:txBody>
          <a:bodyPr>
            <a:normAutofit/>
          </a:bodyPr>
          <a:lstStyle/>
          <a:p>
            <a:pPr algn="ctr"/>
            <a:r>
              <a:rPr lang="en-GB" sz="44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Agricultur</a:t>
            </a:r>
            <a:r>
              <a:rPr lang="en-GB"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a, </a:t>
            </a:r>
            <a:r>
              <a:rPr lang="en-GB" b="1" dirty="0" err="1">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Ganadería</a:t>
            </a:r>
            <a:r>
              <a:rPr lang="en-GB"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 y </a:t>
            </a:r>
            <a:r>
              <a:rPr lang="en-GB" b="1" dirty="0" err="1">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Biodiversidad</a:t>
            </a:r>
            <a:endParaRPr lang="pt-BR" dirty="0"/>
          </a:p>
        </p:txBody>
      </p:sp>
      <p:sp>
        <p:nvSpPr>
          <p:cNvPr id="3" name="Espaço Reservado para Conteúdo 2">
            <a:extLst>
              <a:ext uri="{FF2B5EF4-FFF2-40B4-BE49-F238E27FC236}">
                <a16:creationId xmlns:a16="http://schemas.microsoft.com/office/drawing/2014/main" id="{D195C0AF-5EF5-42E0-A9EF-A66D0D0C0CE2}"/>
              </a:ext>
            </a:extLst>
          </p:cNvPr>
          <p:cNvSpPr>
            <a:spLocks noGrp="1"/>
          </p:cNvSpPr>
          <p:nvPr>
            <p:ph idx="1"/>
          </p:nvPr>
        </p:nvSpPr>
        <p:spPr>
          <a:xfrm>
            <a:off x="845127" y="1802167"/>
            <a:ext cx="8937228" cy="4351337"/>
          </a:xfrm>
        </p:spPr>
        <p:txBody>
          <a:bodyPr>
            <a:normAutofit fontScale="70000" lnSpcReduction="20000"/>
          </a:bodyPr>
          <a:lstStyle/>
          <a:p>
            <a:pPr lvl="2" algn="just">
              <a:lnSpc>
                <a:spcPct val="137000"/>
              </a:lnSpc>
              <a:spcBef>
                <a:spcPts val="738"/>
              </a:spcBef>
              <a:buClr>
                <a:srgbClr val="99284C"/>
              </a:buClr>
              <a:buSzPct val="75000"/>
              <a:buFont typeface="Wingdings" panose="05000000000000000000" pitchFamily="2" charset="2"/>
              <a:buChar char=""/>
            </a:pPr>
            <a:r>
              <a:rPr lang="en-GB" altLang="pt-BR" sz="2030" i="1" dirty="0">
                <a:solidFill>
                  <a:srgbClr val="4C4C4C"/>
                </a:solidFill>
                <a:latin typeface="Comic Sans MS" panose="030F0702030302020204" pitchFamily="66" charset="0"/>
              </a:rPr>
              <a:t> </a:t>
            </a:r>
            <a:r>
              <a:rPr lang="es-ES" sz="3200" dirty="0"/>
              <a:t>La biodiversidad es la variedad de vida en la Tierra, en todos los niveles genéticos,  especie y ecosistema, y ​​las relaciones entre ellos (Convención sobre Diversidad Biológica, ONU)</a:t>
            </a:r>
            <a:r>
              <a:rPr lang="en-GB" altLang="pt-BR" sz="2030" i="1" dirty="0">
                <a:solidFill>
                  <a:srgbClr val="4C4C4C"/>
                </a:solidFill>
                <a:latin typeface="Comic Sans MS" panose="030F0702030302020204" pitchFamily="66" charset="0"/>
              </a:rPr>
              <a:t>.</a:t>
            </a:r>
          </a:p>
          <a:p>
            <a:pPr lvl="2" algn="just">
              <a:lnSpc>
                <a:spcPct val="137000"/>
              </a:lnSpc>
              <a:spcBef>
                <a:spcPts val="738"/>
              </a:spcBef>
              <a:buClr>
                <a:srgbClr val="99284C"/>
              </a:buClr>
              <a:buSzPct val="75000"/>
              <a:buNone/>
            </a:pPr>
            <a:endParaRPr lang="en-GB" altLang="pt-BR" sz="2030" i="1" dirty="0">
              <a:solidFill>
                <a:srgbClr val="4C4C4C"/>
              </a:solidFill>
              <a:latin typeface="Comic Sans MS" panose="030F0702030302020204" pitchFamily="66" charset="0"/>
            </a:endParaRPr>
          </a:p>
          <a:p>
            <a:pPr lvl="2" algn="just">
              <a:lnSpc>
                <a:spcPct val="137000"/>
              </a:lnSpc>
              <a:spcBef>
                <a:spcPts val="738"/>
              </a:spcBef>
              <a:buClr>
                <a:srgbClr val="99284C"/>
              </a:buClr>
              <a:buSzPct val="75000"/>
              <a:buFont typeface="Wingdings" panose="05000000000000000000" pitchFamily="2" charset="2"/>
              <a:buChar char=""/>
            </a:pPr>
            <a:r>
              <a:rPr lang="es-ES" sz="3200" dirty="0"/>
              <a:t> Diversificación de genes y especies en cultivos y ecosistemas nativos es uno de los pilares que sustentan los sistemas de producción agrícola y hacerlos más resistentes a las situaciones extremos, como el cambio climático. es fundamental para la estabilidad y el aumento de la producción de alimentos y alcanzar los Objetivos de Desarrollo Sostenible (FAO)</a:t>
            </a:r>
            <a:endParaRPr lang="pt-BR" sz="2000" i="1" dirty="0">
              <a:solidFill>
                <a:srgbClr val="0F7338"/>
              </a:solidFill>
              <a:latin typeface="Tahoma" panose="020B0604030504040204" pitchFamily="34" charset="0"/>
              <a:ea typeface="Tahoma" panose="020B0604030504040204" pitchFamily="34" charset="0"/>
              <a:cs typeface="Tahoma" panose="020B0604030504040204" pitchFamily="34" charset="0"/>
            </a:endParaRPr>
          </a:p>
          <a:p>
            <a:pPr marL="457200" lvl="1" indent="0" algn="just">
              <a:buNone/>
            </a:pPr>
            <a:endParaRPr lang="pt-BR" sz="2000" i="1" dirty="0">
              <a:solidFill>
                <a:srgbClr val="0F7338"/>
              </a:solidFill>
              <a:latin typeface="Tahoma" panose="020B0604030504040204" pitchFamily="34" charset="0"/>
              <a:ea typeface="Tahoma" panose="020B0604030504040204" pitchFamily="34" charset="0"/>
              <a:cs typeface="Tahoma" panose="020B0604030504040204" pitchFamily="34" charset="0"/>
            </a:endParaRPr>
          </a:p>
          <a:p>
            <a:pPr lvl="1" algn="just"/>
            <a:endParaRPr lang="pt-BR" sz="2000" i="1" dirty="0">
              <a:solidFill>
                <a:srgbClr val="0F7338"/>
              </a:solidFill>
              <a:latin typeface="Tahoma" panose="020B0604030504040204" pitchFamily="34" charset="0"/>
              <a:ea typeface="Tahoma" panose="020B0604030504040204" pitchFamily="34" charset="0"/>
              <a:cs typeface="Tahoma" panose="020B0604030504040204" pitchFamily="34" charset="0"/>
            </a:endParaRPr>
          </a:p>
          <a:p>
            <a:pPr lvl="1" algn="just"/>
            <a:endParaRPr lang="pt-BR" sz="2000" i="1" dirty="0">
              <a:solidFill>
                <a:srgbClr val="0F7338"/>
              </a:solidFill>
              <a:latin typeface="Tahoma" panose="020B0604030504040204" pitchFamily="34" charset="0"/>
              <a:ea typeface="Tahoma" panose="020B0604030504040204" pitchFamily="34" charset="0"/>
              <a:cs typeface="Tahoma" panose="020B0604030504040204" pitchFamily="34" charset="0"/>
            </a:endParaRPr>
          </a:p>
          <a:p>
            <a:pPr marL="457200" lvl="1" indent="0" algn="just">
              <a:buNone/>
            </a:pPr>
            <a:endParaRPr lang="pt-BR" sz="2000" i="1" dirty="0">
              <a:solidFill>
                <a:srgbClr val="0F7338"/>
              </a:solidFill>
              <a:latin typeface="Tahoma" panose="020B0604030504040204" pitchFamily="34" charset="0"/>
              <a:ea typeface="Tahoma" panose="020B0604030504040204" pitchFamily="34" charset="0"/>
              <a:cs typeface="Tahoma" panose="020B0604030504040204" pitchFamily="34" charset="0"/>
            </a:endParaRPr>
          </a:p>
          <a:p>
            <a:pPr lvl="1" algn="just"/>
            <a:endParaRPr lang="pt-BR" sz="2000" dirty="0">
              <a:solidFill>
                <a:srgbClr val="0F7338"/>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6001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4BFA2-7EB9-41A4-B8F4-F7D4A0EE7CCB}"/>
              </a:ext>
            </a:extLst>
          </p:cNvPr>
          <p:cNvSpPr>
            <a:spLocks noGrp="1"/>
          </p:cNvSpPr>
          <p:nvPr>
            <p:ph type="title"/>
          </p:nvPr>
        </p:nvSpPr>
        <p:spPr/>
        <p:txBody>
          <a:bodyPr/>
          <a:lstStyle/>
          <a:p>
            <a:r>
              <a:rPr lang="es-AR" dirty="0"/>
              <a:t>Producción y Sustentabilidad Ambiental</a:t>
            </a:r>
            <a:endParaRPr lang="pt-BR" dirty="0"/>
          </a:p>
        </p:txBody>
      </p:sp>
      <p:sp>
        <p:nvSpPr>
          <p:cNvPr id="3" name="Espaço Reservado para Conteúdo 2">
            <a:extLst>
              <a:ext uri="{FF2B5EF4-FFF2-40B4-BE49-F238E27FC236}">
                <a16:creationId xmlns:a16="http://schemas.microsoft.com/office/drawing/2014/main" id="{D195C0AF-5EF5-42E0-A9EF-A66D0D0C0CE2}"/>
              </a:ext>
            </a:extLst>
          </p:cNvPr>
          <p:cNvSpPr>
            <a:spLocks noGrp="1"/>
          </p:cNvSpPr>
          <p:nvPr>
            <p:ph idx="1"/>
          </p:nvPr>
        </p:nvSpPr>
        <p:spPr>
          <a:xfrm>
            <a:off x="845126" y="1802167"/>
            <a:ext cx="9486406" cy="4351337"/>
          </a:xfrm>
        </p:spPr>
        <p:txBody>
          <a:bodyPr>
            <a:normAutofit/>
          </a:bodyPr>
          <a:lstStyle/>
          <a:p>
            <a:r>
              <a:rPr lang="es-ES" dirty="0"/>
              <a:t>Desafíos para el profesional: ¿cómo producir más con menos?</a:t>
            </a:r>
          </a:p>
          <a:p>
            <a:endParaRPr lang="es-ES" dirty="0"/>
          </a:p>
          <a:p>
            <a:r>
              <a:rPr lang="es-ES" dirty="0"/>
              <a:t>La producción de alimentos, fibras, energía... y servicios ambientales!</a:t>
            </a:r>
          </a:p>
          <a:p>
            <a:endParaRPr lang="es-ES" dirty="0"/>
          </a:p>
          <a:p>
            <a:r>
              <a:rPr lang="es-ES" dirty="0"/>
              <a:t>Necesitamos trabajar bajo el concepto de agroecosistema.</a:t>
            </a:r>
          </a:p>
          <a:p>
            <a:endParaRPr lang="es-ES" dirty="0"/>
          </a:p>
          <a:p>
            <a:r>
              <a:rPr lang="es-ES" dirty="0"/>
              <a:t>Pensando en Biomas y Ecosistemas.</a:t>
            </a:r>
            <a:endParaRPr lang="es-AR" dirty="0"/>
          </a:p>
          <a:p>
            <a:endParaRPr lang="pt-BR" dirty="0"/>
          </a:p>
        </p:txBody>
      </p:sp>
    </p:spTree>
    <p:extLst>
      <p:ext uri="{BB962C8B-B14F-4D97-AF65-F5344CB8AC3E}">
        <p14:creationId xmlns:p14="http://schemas.microsoft.com/office/powerpoint/2010/main" val="3096487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4BFA2-7EB9-41A4-B8F4-F7D4A0EE7CCB}"/>
              </a:ext>
            </a:extLst>
          </p:cNvPr>
          <p:cNvSpPr>
            <a:spLocks noGrp="1"/>
          </p:cNvSpPr>
          <p:nvPr>
            <p:ph type="title"/>
          </p:nvPr>
        </p:nvSpPr>
        <p:spPr>
          <a:xfrm>
            <a:off x="985519" y="274320"/>
            <a:ext cx="10375207" cy="430176"/>
          </a:xfrm>
        </p:spPr>
        <p:txBody>
          <a:bodyPr>
            <a:normAutofit fontScale="90000"/>
          </a:bodyPr>
          <a:lstStyle/>
          <a:p>
            <a:pPr marL="190463" indent="-190463">
              <a:lnSpc>
                <a:spcPct val="93000"/>
              </a:lnSpc>
              <a:tabLst>
                <a:tab pos="190463" algn="l"/>
                <a:tab pos="603623" algn="l"/>
                <a:tab pos="1018248" algn="l"/>
                <a:tab pos="1432871" algn="l"/>
                <a:tab pos="1847496" algn="l"/>
                <a:tab pos="2262120" algn="l"/>
                <a:tab pos="2676745" algn="l"/>
                <a:tab pos="3091369" algn="l"/>
                <a:tab pos="3505994" algn="l"/>
                <a:tab pos="3920618" algn="l"/>
                <a:tab pos="4335242" algn="l"/>
                <a:tab pos="4749866" algn="l"/>
                <a:tab pos="5164491" algn="l"/>
                <a:tab pos="5579115" algn="l"/>
                <a:tab pos="5993740" algn="l"/>
                <a:tab pos="6408364" algn="l"/>
                <a:tab pos="6822989" algn="l"/>
                <a:tab pos="7237613" algn="l"/>
                <a:tab pos="7652237" algn="l"/>
                <a:tab pos="8066861" algn="l"/>
                <a:tab pos="8481486" algn="l"/>
                <a:tab pos="8685135" algn="l"/>
              </a:tabLst>
              <a:defRPr/>
            </a:pPr>
            <a:br>
              <a:rPr lang="en-GB" sz="3100" b="1" dirty="0">
                <a:solidFill>
                  <a:srgbClr val="000099"/>
                </a:solidFill>
                <a:effectLst>
                  <a:outerShdw blurRad="38100" dist="38100" dir="2700000" algn="tl">
                    <a:srgbClr val="C0C0C0"/>
                  </a:outerShdw>
                </a:effectLst>
                <a:latin typeface="Comic Sans MS" pitchFamily="66" charset="0"/>
              </a:rPr>
            </a:br>
            <a:br>
              <a:rPr lang="en-GB" sz="3100" b="1" dirty="0">
                <a:solidFill>
                  <a:srgbClr val="000099"/>
                </a:solidFill>
                <a:effectLst>
                  <a:outerShdw blurRad="38100" dist="38100" dir="2700000" algn="tl">
                    <a:srgbClr val="C0C0C0"/>
                  </a:outerShdw>
                </a:effectLst>
                <a:latin typeface="Comic Sans MS" pitchFamily="66" charset="0"/>
              </a:rPr>
            </a:br>
            <a:br>
              <a:rPr lang="en-GB" sz="3100" b="1" dirty="0">
                <a:solidFill>
                  <a:srgbClr val="000099"/>
                </a:solidFill>
                <a:effectLst>
                  <a:outerShdw blurRad="38100" dist="38100" dir="2700000" algn="tl">
                    <a:srgbClr val="C0C0C0"/>
                  </a:outerShdw>
                </a:effectLst>
                <a:latin typeface="Comic Sans MS" pitchFamily="66" charset="0"/>
              </a:rPr>
            </a:br>
            <a:br>
              <a:rPr lang="en-GB" sz="3100" b="1" dirty="0">
                <a:solidFill>
                  <a:srgbClr val="000099"/>
                </a:solidFill>
                <a:effectLst>
                  <a:outerShdw blurRad="38100" dist="38100" dir="2700000" algn="tl">
                    <a:srgbClr val="C0C0C0"/>
                  </a:outerShdw>
                </a:effectLst>
                <a:latin typeface="Comic Sans MS" pitchFamily="66" charset="0"/>
              </a:rPr>
            </a:br>
            <a:br>
              <a:rPr lang="en-GB" sz="3100" b="1" dirty="0">
                <a:solidFill>
                  <a:srgbClr val="000099"/>
                </a:solidFill>
                <a:effectLst>
                  <a:outerShdw blurRad="38100" dist="38100" dir="2700000" algn="tl">
                    <a:srgbClr val="C0C0C0"/>
                  </a:outerShdw>
                </a:effectLst>
                <a:latin typeface="Comic Sans MS" pitchFamily="66" charset="0"/>
              </a:rPr>
            </a:br>
            <a:br>
              <a:rPr lang="en-GB" sz="3100" b="1" dirty="0">
                <a:solidFill>
                  <a:srgbClr val="000099"/>
                </a:solidFill>
                <a:effectLst>
                  <a:outerShdw blurRad="38100" dist="38100" dir="2700000" algn="tl">
                    <a:srgbClr val="C0C0C0"/>
                  </a:outerShdw>
                </a:effectLst>
                <a:latin typeface="Comic Sans MS" pitchFamily="66" charset="0"/>
              </a:rPr>
            </a:br>
            <a:r>
              <a:rPr lang="en-GB" sz="31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FORMACIÓN DEL INGENIERO AGRÓNOMO:</a:t>
            </a:r>
            <a:br>
              <a:rPr lang="en-GB" sz="72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br>
            <a:endParaRPr lang="pt-BR" dirty="0">
              <a:latin typeface="Calibri" panose="020F0502020204030204" pitchFamily="34" charset="0"/>
              <a:cs typeface="Calibri" panose="020F0502020204030204" pitchFamily="34" charset="0"/>
            </a:endParaRPr>
          </a:p>
        </p:txBody>
      </p:sp>
      <p:sp>
        <p:nvSpPr>
          <p:cNvPr id="3" name="Espaço Reservado para Conteúdo 2">
            <a:extLst>
              <a:ext uri="{FF2B5EF4-FFF2-40B4-BE49-F238E27FC236}">
                <a16:creationId xmlns:a16="http://schemas.microsoft.com/office/drawing/2014/main" id="{D195C0AF-5EF5-42E0-A9EF-A66D0D0C0CE2}"/>
              </a:ext>
            </a:extLst>
          </p:cNvPr>
          <p:cNvSpPr>
            <a:spLocks noGrp="1"/>
          </p:cNvSpPr>
          <p:nvPr>
            <p:ph idx="1"/>
          </p:nvPr>
        </p:nvSpPr>
        <p:spPr>
          <a:xfrm>
            <a:off x="904239" y="2346960"/>
            <a:ext cx="10456487" cy="3806544"/>
          </a:xfrm>
        </p:spPr>
        <p:txBody>
          <a:bodyPr>
            <a:normAutofit/>
          </a:bodyPr>
          <a:lstStyle/>
          <a:p>
            <a:r>
              <a:rPr lang="es-ES" dirty="0"/>
              <a:t>Entrenamiento sistémico y holístico.</a:t>
            </a:r>
          </a:p>
          <a:p>
            <a:endParaRPr lang="es-ES" dirty="0"/>
          </a:p>
          <a:p>
            <a:r>
              <a:rPr lang="es-ES" dirty="0"/>
              <a:t>Tareas profesionales con multidisciplinariedad (en varias áreas, producción animal y vegetal, </a:t>
            </a:r>
            <a:r>
              <a:rPr lang="es-ES" dirty="0" err="1"/>
              <a:t>agroindustrialización</a:t>
            </a:r>
            <a:r>
              <a:rPr lang="es-ES" dirty="0"/>
              <a:t>, administración rural, manejo y producción forestal, economía agrícola, cooperativismo, </a:t>
            </a:r>
            <a:r>
              <a:rPr lang="es-ES"/>
              <a:t>ingeniería rural)</a:t>
            </a:r>
            <a:r>
              <a:rPr lang="en-GB">
                <a:solidFill>
                  <a:srgbClr val="4C4C4C"/>
                </a:solidFill>
                <a:latin typeface="Calibri" panose="020F0502020204030204" pitchFamily="34" charset="0"/>
                <a:cs typeface="Calibri" panose="020F0502020204030204" pitchFamily="34" charset="0"/>
              </a:rPr>
              <a:t>.</a:t>
            </a:r>
            <a:endParaRPr lang="en-GB" dirty="0">
              <a:solidFill>
                <a:srgbClr val="4C4C4C"/>
              </a:solidFill>
              <a:latin typeface="Calibri" panose="020F0502020204030204" pitchFamily="34" charset="0"/>
              <a:cs typeface="Calibri" panose="020F0502020204030204" pitchFamily="34" charset="0"/>
            </a:endParaRPr>
          </a:p>
          <a:p>
            <a:pPr marL="0" indent="0">
              <a:buNone/>
            </a:pPr>
            <a:r>
              <a:rPr lang="pt-BR"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70132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4BFA2-7EB9-41A4-B8F4-F7D4A0EE7CCB}"/>
              </a:ext>
            </a:extLst>
          </p:cNvPr>
          <p:cNvSpPr>
            <a:spLocks noGrp="1"/>
          </p:cNvSpPr>
          <p:nvPr>
            <p:ph type="title"/>
          </p:nvPr>
        </p:nvSpPr>
        <p:spPr>
          <a:xfrm>
            <a:off x="985519" y="274320"/>
            <a:ext cx="10375207" cy="430176"/>
          </a:xfrm>
        </p:spPr>
        <p:txBody>
          <a:bodyPr>
            <a:normAutofit fontScale="90000"/>
          </a:bodyPr>
          <a:lstStyle/>
          <a:p>
            <a:pPr marL="190463" indent="-190463">
              <a:lnSpc>
                <a:spcPct val="93000"/>
              </a:lnSpc>
              <a:tabLst>
                <a:tab pos="190463" algn="l"/>
                <a:tab pos="603623" algn="l"/>
                <a:tab pos="1018248" algn="l"/>
                <a:tab pos="1432871" algn="l"/>
                <a:tab pos="1847496" algn="l"/>
                <a:tab pos="2262120" algn="l"/>
                <a:tab pos="2676745" algn="l"/>
                <a:tab pos="3091369" algn="l"/>
                <a:tab pos="3505994" algn="l"/>
                <a:tab pos="3920618" algn="l"/>
                <a:tab pos="4335242" algn="l"/>
                <a:tab pos="4749866" algn="l"/>
                <a:tab pos="5164491" algn="l"/>
                <a:tab pos="5579115" algn="l"/>
                <a:tab pos="5993740" algn="l"/>
                <a:tab pos="6408364" algn="l"/>
                <a:tab pos="6822989" algn="l"/>
                <a:tab pos="7237613" algn="l"/>
                <a:tab pos="7652237" algn="l"/>
                <a:tab pos="8066861" algn="l"/>
                <a:tab pos="8481486" algn="l"/>
                <a:tab pos="8685135" algn="l"/>
              </a:tabLst>
              <a:defRPr/>
            </a:pPr>
            <a:br>
              <a:rPr lang="en-GB" sz="3100" b="1" dirty="0">
                <a:solidFill>
                  <a:srgbClr val="000099"/>
                </a:solidFill>
                <a:effectLst>
                  <a:outerShdw blurRad="38100" dist="38100" dir="2700000" algn="tl">
                    <a:srgbClr val="C0C0C0"/>
                  </a:outerShdw>
                </a:effectLst>
                <a:latin typeface="Comic Sans MS" pitchFamily="66" charset="0"/>
              </a:rPr>
            </a:br>
            <a:br>
              <a:rPr lang="en-GB" sz="3100" b="1" dirty="0">
                <a:solidFill>
                  <a:srgbClr val="000099"/>
                </a:solidFill>
                <a:effectLst>
                  <a:outerShdw blurRad="38100" dist="38100" dir="2700000" algn="tl">
                    <a:srgbClr val="C0C0C0"/>
                  </a:outerShdw>
                </a:effectLst>
                <a:latin typeface="Comic Sans MS" pitchFamily="66" charset="0"/>
              </a:rPr>
            </a:br>
            <a:br>
              <a:rPr lang="en-GB" sz="3100" b="1" dirty="0">
                <a:solidFill>
                  <a:srgbClr val="000099"/>
                </a:solidFill>
                <a:effectLst>
                  <a:outerShdw blurRad="38100" dist="38100" dir="2700000" algn="tl">
                    <a:srgbClr val="C0C0C0"/>
                  </a:outerShdw>
                </a:effectLst>
                <a:latin typeface="Comic Sans MS" pitchFamily="66" charset="0"/>
              </a:rPr>
            </a:br>
            <a:br>
              <a:rPr lang="en-GB" sz="3100" b="1" dirty="0">
                <a:solidFill>
                  <a:srgbClr val="000099"/>
                </a:solidFill>
                <a:effectLst>
                  <a:outerShdw blurRad="38100" dist="38100" dir="2700000" algn="tl">
                    <a:srgbClr val="C0C0C0"/>
                  </a:outerShdw>
                </a:effectLst>
                <a:latin typeface="Comic Sans MS" pitchFamily="66" charset="0"/>
              </a:rPr>
            </a:br>
            <a:br>
              <a:rPr lang="en-GB" sz="3100" b="1" dirty="0">
                <a:solidFill>
                  <a:srgbClr val="000099"/>
                </a:solidFill>
                <a:effectLst>
                  <a:outerShdw blurRad="38100" dist="38100" dir="2700000" algn="tl">
                    <a:srgbClr val="C0C0C0"/>
                  </a:outerShdw>
                </a:effectLst>
                <a:latin typeface="Comic Sans MS" pitchFamily="66" charset="0"/>
              </a:rPr>
            </a:br>
            <a:br>
              <a:rPr lang="en-GB" sz="3100" b="1" dirty="0">
                <a:solidFill>
                  <a:srgbClr val="000099"/>
                </a:solidFill>
                <a:effectLst>
                  <a:outerShdw blurRad="38100" dist="38100" dir="2700000" algn="tl">
                    <a:srgbClr val="C0C0C0"/>
                  </a:outerShdw>
                </a:effectLst>
                <a:latin typeface="Comic Sans MS" pitchFamily="66" charset="0"/>
              </a:rPr>
            </a:br>
            <a:r>
              <a:rPr lang="en-GB" sz="3100" b="1" dirty="0" err="1">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Ingeniero</a:t>
            </a:r>
            <a:r>
              <a:rPr lang="en-GB" sz="31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GB" sz="3100" b="1" dirty="0" err="1">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Agrónomo</a:t>
            </a:r>
            <a:r>
              <a:rPr lang="en-GB" sz="31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GB" sz="3100" b="1" dirty="0" err="1">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Profesional</a:t>
            </a:r>
            <a:r>
              <a:rPr lang="en-GB" sz="31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GB" sz="3100" b="1" dirty="0" err="1">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preparado</a:t>
            </a:r>
            <a:r>
              <a:rPr lang="en-GB" sz="31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 para </a:t>
            </a:r>
            <a:r>
              <a:rPr lang="en-GB" sz="3100" b="1" dirty="0" err="1">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conservar</a:t>
            </a:r>
            <a:r>
              <a:rPr lang="en-GB" sz="31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 e </a:t>
            </a:r>
            <a:r>
              <a:rPr lang="en-GB" sz="3100" b="1" dirty="0" err="1">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gestionar</a:t>
            </a:r>
            <a:r>
              <a:rPr lang="en-GB" sz="31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 la </a:t>
            </a:r>
            <a:r>
              <a:rPr lang="en-GB" sz="3100" b="1" dirty="0" err="1">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biodiversidad</a:t>
            </a:r>
            <a:r>
              <a:rPr lang="en-GB" sz="31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a:t>
            </a:r>
            <a:br>
              <a:rPr lang="en-GB" sz="72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br>
            <a:endParaRPr lang="pt-BR" dirty="0">
              <a:latin typeface="Calibri" panose="020F0502020204030204" pitchFamily="34" charset="0"/>
              <a:cs typeface="Calibri" panose="020F0502020204030204" pitchFamily="34" charset="0"/>
            </a:endParaRPr>
          </a:p>
        </p:txBody>
      </p:sp>
      <p:sp>
        <p:nvSpPr>
          <p:cNvPr id="3" name="Espaço Reservado para Conteúdo 2">
            <a:extLst>
              <a:ext uri="{FF2B5EF4-FFF2-40B4-BE49-F238E27FC236}">
                <a16:creationId xmlns:a16="http://schemas.microsoft.com/office/drawing/2014/main" id="{D195C0AF-5EF5-42E0-A9EF-A66D0D0C0CE2}"/>
              </a:ext>
            </a:extLst>
          </p:cNvPr>
          <p:cNvSpPr>
            <a:spLocks noGrp="1"/>
          </p:cNvSpPr>
          <p:nvPr>
            <p:ph idx="1"/>
          </p:nvPr>
        </p:nvSpPr>
        <p:spPr>
          <a:xfrm>
            <a:off x="904239" y="2346960"/>
            <a:ext cx="10456487" cy="3806544"/>
          </a:xfrm>
        </p:spPr>
        <p:txBody>
          <a:bodyPr>
            <a:normAutofit/>
          </a:bodyPr>
          <a:lstStyle/>
          <a:p>
            <a:r>
              <a:rPr lang="es-ES" dirty="0"/>
              <a:t>Formación profesional para trabajar interacciones ecológicas, visión de ecosistema, recursos genéticos en la producción animal y vegetal.</a:t>
            </a:r>
          </a:p>
          <a:p>
            <a:endParaRPr lang="es-ES" dirty="0"/>
          </a:p>
          <a:p>
            <a:r>
              <a:rPr lang="es-ES" dirty="0"/>
              <a:t>Tiene la capacidad de trabajar en proyectos basados ​​en los 3 pilares de la Convención Diversidad Biológica: Conservación, Uso Sostenido y Distribución de Beneficios. Y también interactúa con los 17 Objetivos de Desarrollo Sustentables (ODS).</a:t>
            </a:r>
            <a:endParaRPr lang="es-AR" dirty="0"/>
          </a:p>
          <a:p>
            <a:pPr marL="0" indent="0">
              <a:buNone/>
            </a:pPr>
            <a:r>
              <a:rPr lang="pt-BR"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00108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4BFA2-7EB9-41A4-B8F4-F7D4A0EE7CCB}"/>
              </a:ext>
            </a:extLst>
          </p:cNvPr>
          <p:cNvSpPr>
            <a:spLocks noGrp="1"/>
          </p:cNvSpPr>
          <p:nvPr>
            <p:ph type="title"/>
          </p:nvPr>
        </p:nvSpPr>
        <p:spPr/>
        <p:txBody>
          <a:bodyPr/>
          <a:lstStyle/>
          <a:p>
            <a:pPr algn="ctr"/>
            <a:endParaRPr lang="pt-BR" dirty="0"/>
          </a:p>
        </p:txBody>
      </p:sp>
      <p:pic>
        <p:nvPicPr>
          <p:cNvPr id="5" name="Espaço Reservado para Conteúdo 4">
            <a:extLst>
              <a:ext uri="{FF2B5EF4-FFF2-40B4-BE49-F238E27FC236}">
                <a16:creationId xmlns:a16="http://schemas.microsoft.com/office/drawing/2014/main" id="{95F394C9-FA4D-4868-818B-AB2225D56E15}"/>
              </a:ext>
            </a:extLst>
          </p:cNvPr>
          <p:cNvPicPr>
            <a:picLocks noGrp="1" noChangeAspect="1"/>
          </p:cNvPicPr>
          <p:nvPr>
            <p:ph idx="1"/>
          </p:nvPr>
        </p:nvPicPr>
        <p:blipFill>
          <a:blip r:embed="rId2" cstate="print"/>
          <a:stretch>
            <a:fillRect/>
          </a:stretch>
        </p:blipFill>
        <p:spPr>
          <a:xfrm>
            <a:off x="532344" y="365760"/>
            <a:ext cx="11100856" cy="5787390"/>
          </a:xfrm>
          <a:prstGeom prst="rect">
            <a:avLst/>
          </a:prstGeom>
        </p:spPr>
      </p:pic>
    </p:spTree>
    <p:extLst>
      <p:ext uri="{BB962C8B-B14F-4D97-AF65-F5344CB8AC3E}">
        <p14:creationId xmlns:p14="http://schemas.microsoft.com/office/powerpoint/2010/main" val="427112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magem"/>
          <p:cNvPicPr>
            <a:picLocks noChangeAspect="1" noChangeArrowheads="1"/>
          </p:cNvPicPr>
          <p:nvPr/>
        </p:nvPicPr>
        <p:blipFill>
          <a:blip r:embed="rId2" cstate="print"/>
          <a:srcRect/>
          <a:stretch>
            <a:fillRect/>
          </a:stretch>
        </p:blipFill>
        <p:spPr bwMode="auto">
          <a:xfrm>
            <a:off x="2999656" y="1268760"/>
            <a:ext cx="6477000" cy="364807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4BFA2-7EB9-41A4-B8F4-F7D4A0EE7CCB}"/>
              </a:ext>
            </a:extLst>
          </p:cNvPr>
          <p:cNvSpPr>
            <a:spLocks noGrp="1"/>
          </p:cNvSpPr>
          <p:nvPr>
            <p:ph type="title"/>
          </p:nvPr>
        </p:nvSpPr>
        <p:spPr>
          <a:xfrm>
            <a:off x="985519" y="274320"/>
            <a:ext cx="10375207" cy="430176"/>
          </a:xfrm>
        </p:spPr>
        <p:txBody>
          <a:bodyPr>
            <a:normAutofit fontScale="90000"/>
          </a:bodyPr>
          <a:lstStyle/>
          <a:p>
            <a:pPr marL="190463" indent="-190463" algn="just">
              <a:lnSpc>
                <a:spcPct val="93000"/>
              </a:lnSpc>
              <a:tabLst>
                <a:tab pos="190463" algn="l"/>
                <a:tab pos="603623" algn="l"/>
                <a:tab pos="1018248" algn="l"/>
                <a:tab pos="1432871" algn="l"/>
                <a:tab pos="1847496" algn="l"/>
                <a:tab pos="2262120" algn="l"/>
                <a:tab pos="2676745" algn="l"/>
                <a:tab pos="3091369" algn="l"/>
                <a:tab pos="3505994" algn="l"/>
                <a:tab pos="3920618" algn="l"/>
                <a:tab pos="4335242" algn="l"/>
                <a:tab pos="4749866" algn="l"/>
                <a:tab pos="5164491" algn="l"/>
                <a:tab pos="5579115" algn="l"/>
                <a:tab pos="5993740" algn="l"/>
                <a:tab pos="6408364" algn="l"/>
                <a:tab pos="6822989" algn="l"/>
                <a:tab pos="7237613" algn="l"/>
                <a:tab pos="7652237" algn="l"/>
                <a:tab pos="8066861" algn="l"/>
                <a:tab pos="8481486" algn="l"/>
                <a:tab pos="8685135" algn="l"/>
              </a:tabLst>
              <a:defRPr/>
            </a:pPr>
            <a:br>
              <a:rPr lang="en-GB" sz="3100" b="1" dirty="0">
                <a:solidFill>
                  <a:srgbClr val="000099"/>
                </a:solidFill>
                <a:effectLst>
                  <a:outerShdw blurRad="38100" dist="38100" dir="2700000" algn="tl">
                    <a:srgbClr val="C0C0C0"/>
                  </a:outerShdw>
                </a:effectLst>
                <a:latin typeface="Comic Sans MS" pitchFamily="66" charset="0"/>
              </a:rPr>
            </a:br>
            <a:br>
              <a:rPr lang="en-GB" sz="3100" b="1" dirty="0">
                <a:solidFill>
                  <a:srgbClr val="000099"/>
                </a:solidFill>
                <a:effectLst>
                  <a:outerShdw blurRad="38100" dist="38100" dir="2700000" algn="tl">
                    <a:srgbClr val="C0C0C0"/>
                  </a:outerShdw>
                </a:effectLst>
                <a:latin typeface="Comic Sans MS" pitchFamily="66" charset="0"/>
              </a:rPr>
            </a:br>
            <a:br>
              <a:rPr lang="en-GB" sz="3100" b="1" dirty="0">
                <a:solidFill>
                  <a:srgbClr val="000099"/>
                </a:solidFill>
                <a:effectLst>
                  <a:outerShdw blurRad="38100" dist="38100" dir="2700000" algn="tl">
                    <a:srgbClr val="C0C0C0"/>
                  </a:outerShdw>
                </a:effectLst>
                <a:latin typeface="Comic Sans MS" pitchFamily="66" charset="0"/>
              </a:rPr>
            </a:br>
            <a:br>
              <a:rPr lang="en-GB" sz="3100" b="1" dirty="0">
                <a:solidFill>
                  <a:srgbClr val="000099"/>
                </a:solidFill>
                <a:effectLst>
                  <a:outerShdw blurRad="38100" dist="38100" dir="2700000" algn="tl">
                    <a:srgbClr val="C0C0C0"/>
                  </a:outerShdw>
                </a:effectLst>
                <a:latin typeface="Comic Sans MS" pitchFamily="66" charset="0"/>
              </a:rPr>
            </a:br>
            <a:br>
              <a:rPr lang="en-GB" sz="3100" b="1" dirty="0">
                <a:solidFill>
                  <a:srgbClr val="000099"/>
                </a:solidFill>
                <a:effectLst>
                  <a:outerShdw blurRad="38100" dist="38100" dir="2700000" algn="tl">
                    <a:srgbClr val="C0C0C0"/>
                  </a:outerShdw>
                </a:effectLst>
                <a:latin typeface="Comic Sans MS" pitchFamily="66" charset="0"/>
              </a:rPr>
            </a:br>
            <a:br>
              <a:rPr lang="en-GB" sz="3100" b="1" dirty="0">
                <a:solidFill>
                  <a:schemeClr val="accent5">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br>
            <a:br>
              <a:rPr lang="en-GB" sz="3100" b="1" dirty="0">
                <a:solidFill>
                  <a:schemeClr val="accent5">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br>
            <a:br>
              <a:rPr lang="en-GB" sz="3100" b="1" dirty="0">
                <a:solidFill>
                  <a:schemeClr val="accent5">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br>
            <a:br>
              <a:rPr lang="en-GB" sz="3100" b="1" dirty="0">
                <a:solidFill>
                  <a:schemeClr val="accent5">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br>
            <a:br>
              <a:rPr lang="en-GB" sz="3100" b="1" dirty="0">
                <a:solidFill>
                  <a:schemeClr val="accent5">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br>
            <a:br>
              <a:rPr lang="en-GB" sz="3100" b="1" dirty="0">
                <a:solidFill>
                  <a:schemeClr val="accent5">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br>
            <a:br>
              <a:rPr lang="en-GB" sz="3100" b="1" dirty="0">
                <a:solidFill>
                  <a:schemeClr val="accent5">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br>
            <a:br>
              <a:rPr lang="en-GB" sz="3100" b="1" dirty="0">
                <a:solidFill>
                  <a:schemeClr val="accent5">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br>
            <a:br>
              <a:rPr lang="en-GB" sz="3100" b="1" dirty="0">
                <a:solidFill>
                  <a:schemeClr val="accent5">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br>
            <a:br>
              <a:rPr lang="en-GB" sz="3100" b="1" dirty="0">
                <a:solidFill>
                  <a:schemeClr val="accent5">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br>
            <a:br>
              <a:rPr lang="en-GB" sz="3100" b="1" dirty="0">
                <a:solidFill>
                  <a:schemeClr val="accent5">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br>
            <a:br>
              <a:rPr lang="en-GB" sz="3100" b="1" dirty="0">
                <a:solidFill>
                  <a:schemeClr val="accent5">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br>
            <a:r>
              <a:rPr lang="es-ES" sz="3100" dirty="0">
                <a:solidFill>
                  <a:schemeClr val="accent5">
                    <a:lumMod val="75000"/>
                  </a:schemeClr>
                </a:solidFill>
                <a:latin typeface="Arial" panose="020B0604020202020204" pitchFamily="34" charset="0"/>
                <a:cs typeface="Arial" panose="020B0604020202020204" pitchFamily="34" charset="0"/>
              </a:rPr>
              <a:t>“Sin esta acción, habrá una mayor aceleración en la tasa global de extinción de especies, que ya es de al menos decenas a centenas de veces mayor que su promedio durante los últimos 10 millones de años” (ONU).</a:t>
            </a:r>
            <a:br>
              <a:rPr lang="es-AR" sz="3100" dirty="0">
                <a:solidFill>
                  <a:schemeClr val="accent5">
                    <a:lumMod val="75000"/>
                  </a:schemeClr>
                </a:solidFill>
                <a:latin typeface="Arial" panose="020B0604020202020204" pitchFamily="34" charset="0"/>
                <a:cs typeface="Arial" panose="020B0604020202020204" pitchFamily="34" charset="0"/>
              </a:rPr>
            </a:br>
            <a:br>
              <a:rPr lang="en-GB" sz="72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n-GB" sz="20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a:t>
            </a:r>
            <a:r>
              <a:rPr lang="en-GB" sz="2000" b="1" dirty="0" err="1">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En</a:t>
            </a:r>
            <a:r>
              <a:rPr lang="en-GB" sz="20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GB" sz="2000" b="1" dirty="0" err="1">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referencia</a:t>
            </a:r>
            <a:r>
              <a:rPr lang="en-GB" sz="20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 al Marco Global de </a:t>
            </a:r>
            <a:r>
              <a:rPr lang="en-GB" sz="2000" b="1" dirty="0" err="1">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Biodiversidad</a:t>
            </a:r>
            <a:r>
              <a:rPr lang="en-GB" sz="20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GB" sz="2000" b="1" dirty="0" err="1">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adoptado</a:t>
            </a:r>
            <a:r>
              <a:rPr lang="en-GB" sz="20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 </a:t>
            </a:r>
            <a:r>
              <a:rPr lang="en-GB" sz="2000" b="1" dirty="0" err="1">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en</a:t>
            </a:r>
            <a:r>
              <a:rPr lang="en-GB" sz="20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 la COP-15)</a:t>
            </a:r>
            <a:endParaRPr lang="pt-BR" dirty="0">
              <a:latin typeface="Calibri" panose="020F0502020204030204" pitchFamily="34" charset="0"/>
              <a:cs typeface="Calibri" panose="020F0502020204030204" pitchFamily="34" charset="0"/>
            </a:endParaRPr>
          </a:p>
        </p:txBody>
      </p:sp>
      <p:sp>
        <p:nvSpPr>
          <p:cNvPr id="3" name="Espaço Reservado para Conteúdo 2">
            <a:extLst>
              <a:ext uri="{FF2B5EF4-FFF2-40B4-BE49-F238E27FC236}">
                <a16:creationId xmlns:a16="http://schemas.microsoft.com/office/drawing/2014/main" id="{D195C0AF-5EF5-42E0-A9EF-A66D0D0C0CE2}"/>
              </a:ext>
            </a:extLst>
          </p:cNvPr>
          <p:cNvSpPr>
            <a:spLocks noGrp="1"/>
          </p:cNvSpPr>
          <p:nvPr>
            <p:ph idx="1"/>
          </p:nvPr>
        </p:nvSpPr>
        <p:spPr>
          <a:xfrm>
            <a:off x="904239" y="2346960"/>
            <a:ext cx="10456487" cy="3806544"/>
          </a:xfrm>
        </p:spPr>
        <p:txBody>
          <a:bodyPr>
            <a:normAutofit/>
          </a:bodyPr>
          <a:lstStyle/>
          <a:p>
            <a:pPr marL="0" indent="0">
              <a:buNone/>
            </a:pPr>
            <a:r>
              <a:rPr lang="pt-BR"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776780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4BFA2-7EB9-41A4-B8F4-F7D4A0EE7CCB}"/>
              </a:ext>
            </a:extLst>
          </p:cNvPr>
          <p:cNvSpPr>
            <a:spLocks noGrp="1"/>
          </p:cNvSpPr>
          <p:nvPr>
            <p:ph type="title"/>
          </p:nvPr>
        </p:nvSpPr>
        <p:spPr/>
        <p:txBody>
          <a:bodyPr/>
          <a:lstStyle/>
          <a:p>
            <a:pPr algn="ctr"/>
            <a:r>
              <a:rPr lang="pt-BR" dirty="0" err="1"/>
              <a:t>Gracias</a:t>
            </a:r>
            <a:r>
              <a:rPr lang="pt-BR" dirty="0"/>
              <a:t>!</a:t>
            </a:r>
          </a:p>
        </p:txBody>
      </p:sp>
      <p:sp>
        <p:nvSpPr>
          <p:cNvPr id="3" name="Espaço Reservado para Conteúdo 2">
            <a:extLst>
              <a:ext uri="{FF2B5EF4-FFF2-40B4-BE49-F238E27FC236}">
                <a16:creationId xmlns:a16="http://schemas.microsoft.com/office/drawing/2014/main" id="{D195C0AF-5EF5-42E0-A9EF-A66D0D0C0CE2}"/>
              </a:ext>
            </a:extLst>
          </p:cNvPr>
          <p:cNvSpPr>
            <a:spLocks noGrp="1"/>
          </p:cNvSpPr>
          <p:nvPr>
            <p:ph idx="1"/>
          </p:nvPr>
        </p:nvSpPr>
        <p:spPr>
          <a:xfrm>
            <a:off x="845127" y="1976846"/>
            <a:ext cx="10515600" cy="4176658"/>
          </a:xfrm>
        </p:spPr>
        <p:txBody>
          <a:bodyPr/>
          <a:lstStyle/>
          <a:p>
            <a:pPr marL="0" indent="0" algn="ctr">
              <a:buNone/>
            </a:pPr>
            <a:r>
              <a:rPr lang="pt-BR" b="1" dirty="0"/>
              <a:t>Engenheiro Agrônomo Kleber Santos</a:t>
            </a:r>
          </a:p>
          <a:p>
            <a:pPr algn="ctr"/>
            <a:endParaRPr lang="pt-BR" sz="3600" dirty="0"/>
          </a:p>
          <a:p>
            <a:pPr marL="0" indent="0" algn="ctr">
              <a:buNone/>
            </a:pPr>
            <a:r>
              <a:rPr lang="pt-BR" sz="2400" dirty="0"/>
              <a:t>Presidente de </a:t>
            </a:r>
            <a:r>
              <a:rPr lang="pt-BR" sz="2400" dirty="0" err="1"/>
              <a:t>la</a:t>
            </a:r>
            <a:r>
              <a:rPr lang="pt-BR" sz="2400" dirty="0"/>
              <a:t> CONFAEAB</a:t>
            </a:r>
          </a:p>
          <a:p>
            <a:pPr marL="0" indent="0" algn="ctr">
              <a:buNone/>
            </a:pPr>
            <a:r>
              <a:rPr lang="pt-BR" sz="2400" dirty="0" err="1"/>
              <a:t>Vicepresidente</a:t>
            </a:r>
            <a:r>
              <a:rPr lang="pt-BR" sz="2400" dirty="0"/>
              <a:t> de CONO SUR de APIA</a:t>
            </a:r>
          </a:p>
          <a:p>
            <a:pPr marL="0" indent="0" algn="ctr">
              <a:buNone/>
            </a:pPr>
            <a:endParaRPr lang="pt-BR" sz="2400" dirty="0"/>
          </a:p>
          <a:p>
            <a:pPr marL="0" indent="0" algn="ctr">
              <a:buNone/>
            </a:pPr>
            <a:r>
              <a:rPr lang="pt-BR" sz="2400" dirty="0">
                <a:hlinkClick r:id="rId2"/>
              </a:rPr>
              <a:t>kleberssantos@uol.com.br</a:t>
            </a:r>
            <a:endParaRPr lang="pt-BR" sz="2400" dirty="0"/>
          </a:p>
          <a:p>
            <a:pPr marL="0" indent="0" algn="ctr">
              <a:buNone/>
            </a:pPr>
            <a:endParaRPr lang="pt-BR" sz="2400" dirty="0"/>
          </a:p>
          <a:p>
            <a:pPr marL="0" indent="0" algn="ctr">
              <a:buNone/>
            </a:pPr>
            <a:endParaRPr lang="pt-BR" sz="3600" dirty="0"/>
          </a:p>
          <a:p>
            <a:endParaRPr lang="pt-BR" dirty="0"/>
          </a:p>
        </p:txBody>
      </p:sp>
    </p:spTree>
    <p:extLst>
      <p:ext uri="{BB962C8B-B14F-4D97-AF65-F5344CB8AC3E}">
        <p14:creationId xmlns:p14="http://schemas.microsoft.com/office/powerpoint/2010/main" val="181728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4BFA2-7EB9-41A4-B8F4-F7D4A0EE7CCB}"/>
              </a:ext>
            </a:extLst>
          </p:cNvPr>
          <p:cNvSpPr>
            <a:spLocks noGrp="1"/>
          </p:cNvSpPr>
          <p:nvPr>
            <p:ph type="title"/>
          </p:nvPr>
        </p:nvSpPr>
        <p:spPr>
          <a:xfrm>
            <a:off x="845127" y="365760"/>
            <a:ext cx="9661847" cy="1325562"/>
          </a:xfrm>
        </p:spPr>
        <p:txBody>
          <a:bodyPr>
            <a:normAutofit/>
          </a:bodyPr>
          <a:lstStyle/>
          <a:p>
            <a:pPr algn="ctr"/>
            <a:r>
              <a:rPr lang="en-GB" sz="44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Agricultur</a:t>
            </a:r>
            <a:r>
              <a:rPr lang="en-GB"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a, </a:t>
            </a:r>
            <a:r>
              <a:rPr lang="en-GB" b="1" dirty="0" err="1">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Ganadería</a:t>
            </a:r>
            <a:r>
              <a:rPr lang="en-GB"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 y </a:t>
            </a:r>
            <a:r>
              <a:rPr lang="en-GB" b="1" dirty="0" err="1">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Biodiversidad</a:t>
            </a:r>
            <a:endParaRPr lang="pt-BR" dirty="0"/>
          </a:p>
        </p:txBody>
      </p:sp>
      <p:sp>
        <p:nvSpPr>
          <p:cNvPr id="3" name="Espaço Reservado para Conteúdo 2">
            <a:extLst>
              <a:ext uri="{FF2B5EF4-FFF2-40B4-BE49-F238E27FC236}">
                <a16:creationId xmlns:a16="http://schemas.microsoft.com/office/drawing/2014/main" id="{D195C0AF-5EF5-42E0-A9EF-A66D0D0C0CE2}"/>
              </a:ext>
            </a:extLst>
          </p:cNvPr>
          <p:cNvSpPr>
            <a:spLocks noGrp="1"/>
          </p:cNvSpPr>
          <p:nvPr>
            <p:ph idx="1"/>
          </p:nvPr>
        </p:nvSpPr>
        <p:spPr>
          <a:xfrm>
            <a:off x="845127" y="1802167"/>
            <a:ext cx="8937228" cy="4351337"/>
          </a:xfrm>
        </p:spPr>
        <p:txBody>
          <a:bodyPr>
            <a:normAutofit fontScale="77500" lnSpcReduction="20000"/>
          </a:bodyPr>
          <a:lstStyle/>
          <a:p>
            <a:pPr lvl="2" algn="just">
              <a:lnSpc>
                <a:spcPct val="137000"/>
              </a:lnSpc>
              <a:spcBef>
                <a:spcPts val="738"/>
              </a:spcBef>
              <a:buClr>
                <a:srgbClr val="99284C"/>
              </a:buClr>
              <a:buSzPct val="75000"/>
              <a:buFont typeface="Wingdings" panose="05000000000000000000" pitchFamily="2" charset="2"/>
              <a:buChar char=""/>
            </a:pPr>
            <a:r>
              <a:rPr lang="en-GB" altLang="pt-BR" sz="2030" i="1" dirty="0">
                <a:solidFill>
                  <a:srgbClr val="4C4C4C"/>
                </a:solidFill>
                <a:latin typeface="Comic Sans MS" panose="030F0702030302020204" pitchFamily="66" charset="0"/>
              </a:rPr>
              <a:t> </a:t>
            </a:r>
            <a:r>
              <a:rPr lang="es-ES" sz="3200" dirty="0"/>
              <a:t>Existen diferentes sistemas de producción agrícola: ganado vacuno, soja, fruticultura, integración cultivo-ganadería-bosque. En diferentes condiciones ambientales, en diferentes climas y suelos</a:t>
            </a:r>
            <a:r>
              <a:rPr lang="en-GB" altLang="pt-BR" sz="2030" i="1" dirty="0">
                <a:solidFill>
                  <a:srgbClr val="4C4C4C"/>
                </a:solidFill>
                <a:latin typeface="Comic Sans MS" panose="030F0702030302020204" pitchFamily="66" charset="0"/>
              </a:rPr>
              <a:t>.</a:t>
            </a:r>
          </a:p>
          <a:p>
            <a:pPr lvl="2" algn="just">
              <a:lnSpc>
                <a:spcPct val="137000"/>
              </a:lnSpc>
              <a:spcBef>
                <a:spcPts val="738"/>
              </a:spcBef>
              <a:buClr>
                <a:srgbClr val="99284C"/>
              </a:buClr>
              <a:buSzPct val="75000"/>
              <a:buNone/>
            </a:pPr>
            <a:endParaRPr lang="en-GB" altLang="pt-BR" sz="2030" i="1" dirty="0">
              <a:solidFill>
                <a:srgbClr val="4C4C4C"/>
              </a:solidFill>
              <a:latin typeface="Comic Sans MS" panose="030F0702030302020204" pitchFamily="66" charset="0"/>
            </a:endParaRPr>
          </a:p>
          <a:p>
            <a:pPr lvl="2" algn="just">
              <a:lnSpc>
                <a:spcPct val="137000"/>
              </a:lnSpc>
              <a:spcBef>
                <a:spcPts val="738"/>
              </a:spcBef>
              <a:buClr>
                <a:srgbClr val="99284C"/>
              </a:buClr>
              <a:buSzPct val="75000"/>
              <a:buFont typeface="Wingdings" panose="05000000000000000000" pitchFamily="2" charset="2"/>
              <a:buChar char=""/>
            </a:pPr>
            <a:r>
              <a:rPr lang="es-ES" sz="3200" dirty="0"/>
              <a:t> Pero en todos los sistemas los servicios están en funcionamiento ecosistemas Así como los productores rurales necesitan recursos naturales: agua, suelo, aire, microorganismos</a:t>
            </a:r>
            <a:r>
              <a:rPr lang="en-GB" altLang="pt-BR" sz="2030" i="1" dirty="0">
                <a:solidFill>
                  <a:srgbClr val="4C4C4C"/>
                </a:solidFill>
                <a:latin typeface="Comic Sans MS" panose="030F0702030302020204" pitchFamily="66" charset="0"/>
              </a:rPr>
              <a:t>.</a:t>
            </a:r>
          </a:p>
          <a:p>
            <a:pPr lvl="2" algn="just">
              <a:lnSpc>
                <a:spcPct val="137000"/>
              </a:lnSpc>
              <a:spcBef>
                <a:spcPts val="738"/>
              </a:spcBef>
              <a:buClr>
                <a:srgbClr val="99284C"/>
              </a:buClr>
              <a:buSzPct val="75000"/>
              <a:buFont typeface="Wingdings" panose="05000000000000000000" pitchFamily="2" charset="2"/>
              <a:buChar char=""/>
            </a:pPr>
            <a:endParaRPr lang="en-GB" altLang="pt-BR" sz="2030" i="1" dirty="0">
              <a:solidFill>
                <a:srgbClr val="4C4C4C"/>
              </a:solidFill>
              <a:latin typeface="Comic Sans MS" panose="030F0702030302020204" pitchFamily="66" charset="0"/>
            </a:endParaRPr>
          </a:p>
          <a:p>
            <a:pPr lvl="2" algn="just">
              <a:lnSpc>
                <a:spcPct val="137000"/>
              </a:lnSpc>
              <a:spcBef>
                <a:spcPts val="738"/>
              </a:spcBef>
              <a:buClr>
                <a:srgbClr val="99284C"/>
              </a:buClr>
              <a:buSzPct val="75000"/>
              <a:buFont typeface="Wingdings" panose="05000000000000000000" pitchFamily="2" charset="2"/>
              <a:buChar char=""/>
            </a:pPr>
            <a:endParaRPr lang="en-GB" altLang="pt-BR" sz="2030" i="1" dirty="0">
              <a:solidFill>
                <a:srgbClr val="4C4C4C"/>
              </a:solidFill>
              <a:latin typeface="Comic Sans MS" panose="030F0702030302020204" pitchFamily="66" charset="0"/>
            </a:endParaRPr>
          </a:p>
          <a:p>
            <a:pPr marL="457200" lvl="1" indent="0" algn="just">
              <a:buNone/>
            </a:pPr>
            <a:endParaRPr lang="pt-BR" sz="2000" i="1" dirty="0">
              <a:solidFill>
                <a:srgbClr val="0F7338"/>
              </a:solidFill>
              <a:latin typeface="Tahoma" panose="020B0604030504040204" pitchFamily="34" charset="0"/>
              <a:ea typeface="Tahoma" panose="020B0604030504040204" pitchFamily="34" charset="0"/>
              <a:cs typeface="Tahoma" panose="020B0604030504040204" pitchFamily="34" charset="0"/>
            </a:endParaRPr>
          </a:p>
          <a:p>
            <a:pPr marL="457200" lvl="1" indent="0" algn="just">
              <a:buNone/>
            </a:pPr>
            <a:endParaRPr lang="pt-BR" sz="2000" i="1" dirty="0">
              <a:solidFill>
                <a:srgbClr val="0F7338"/>
              </a:solidFill>
              <a:latin typeface="Tahoma" panose="020B0604030504040204" pitchFamily="34" charset="0"/>
              <a:ea typeface="Tahoma" panose="020B0604030504040204" pitchFamily="34" charset="0"/>
              <a:cs typeface="Tahoma" panose="020B0604030504040204" pitchFamily="34" charset="0"/>
            </a:endParaRPr>
          </a:p>
          <a:p>
            <a:pPr lvl="1" algn="just"/>
            <a:endParaRPr lang="pt-BR" sz="2000" i="1" dirty="0">
              <a:solidFill>
                <a:srgbClr val="0F7338"/>
              </a:solidFill>
              <a:latin typeface="Tahoma" panose="020B0604030504040204" pitchFamily="34" charset="0"/>
              <a:ea typeface="Tahoma" panose="020B0604030504040204" pitchFamily="34" charset="0"/>
              <a:cs typeface="Tahoma" panose="020B0604030504040204" pitchFamily="34" charset="0"/>
            </a:endParaRPr>
          </a:p>
          <a:p>
            <a:pPr lvl="1" algn="just"/>
            <a:endParaRPr lang="pt-BR" sz="2000" i="1" dirty="0">
              <a:solidFill>
                <a:srgbClr val="0F7338"/>
              </a:solidFill>
              <a:latin typeface="Tahoma" panose="020B0604030504040204" pitchFamily="34" charset="0"/>
              <a:ea typeface="Tahoma" panose="020B0604030504040204" pitchFamily="34" charset="0"/>
              <a:cs typeface="Tahoma" panose="020B0604030504040204" pitchFamily="34" charset="0"/>
            </a:endParaRPr>
          </a:p>
          <a:p>
            <a:pPr marL="457200" lvl="1" indent="0" algn="just">
              <a:buNone/>
            </a:pPr>
            <a:endParaRPr lang="pt-BR" sz="2000" i="1" dirty="0">
              <a:solidFill>
                <a:srgbClr val="0F7338"/>
              </a:solidFill>
              <a:latin typeface="Tahoma" panose="020B0604030504040204" pitchFamily="34" charset="0"/>
              <a:ea typeface="Tahoma" panose="020B0604030504040204" pitchFamily="34" charset="0"/>
              <a:cs typeface="Tahoma" panose="020B0604030504040204" pitchFamily="34" charset="0"/>
            </a:endParaRPr>
          </a:p>
          <a:p>
            <a:pPr lvl="1" algn="just"/>
            <a:endParaRPr lang="pt-BR" sz="2000" dirty="0">
              <a:solidFill>
                <a:srgbClr val="0F7338"/>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3340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4BFA2-7EB9-41A4-B8F4-F7D4A0EE7CCB}"/>
              </a:ext>
            </a:extLst>
          </p:cNvPr>
          <p:cNvSpPr>
            <a:spLocks noGrp="1"/>
          </p:cNvSpPr>
          <p:nvPr>
            <p:ph type="title"/>
          </p:nvPr>
        </p:nvSpPr>
        <p:spPr>
          <a:xfrm>
            <a:off x="845127" y="365760"/>
            <a:ext cx="9661847" cy="1325562"/>
          </a:xfrm>
        </p:spPr>
        <p:txBody>
          <a:bodyPr>
            <a:normAutofit/>
          </a:bodyPr>
          <a:lstStyle/>
          <a:p>
            <a:pPr algn="ctr"/>
            <a:r>
              <a:rPr lang="en-GB" sz="4400"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Agricultur</a:t>
            </a:r>
            <a:r>
              <a:rPr lang="en-GB"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a, </a:t>
            </a:r>
            <a:r>
              <a:rPr lang="en-GB" b="1" dirty="0" err="1">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Ganadería</a:t>
            </a:r>
            <a:r>
              <a:rPr lang="en-GB" b="1" dirty="0">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 y </a:t>
            </a:r>
            <a:r>
              <a:rPr lang="en-GB" b="1" dirty="0" err="1">
                <a:solidFill>
                  <a:srgbClr val="000099"/>
                </a:solidFill>
                <a:effectLst>
                  <a:outerShdw blurRad="38100" dist="38100" dir="2700000" algn="tl">
                    <a:srgbClr val="C0C0C0"/>
                  </a:outerShdw>
                </a:effectLst>
                <a:latin typeface="Calibri" panose="020F0502020204030204" pitchFamily="34" charset="0"/>
                <a:cs typeface="Calibri" panose="020F0502020204030204" pitchFamily="34" charset="0"/>
              </a:rPr>
              <a:t>Biodiversidad</a:t>
            </a:r>
            <a:endParaRPr lang="pt-BR" dirty="0"/>
          </a:p>
        </p:txBody>
      </p:sp>
      <p:sp>
        <p:nvSpPr>
          <p:cNvPr id="3" name="Espaço Reservado para Conteúdo 2">
            <a:extLst>
              <a:ext uri="{FF2B5EF4-FFF2-40B4-BE49-F238E27FC236}">
                <a16:creationId xmlns:a16="http://schemas.microsoft.com/office/drawing/2014/main" id="{D195C0AF-5EF5-42E0-A9EF-A66D0D0C0CE2}"/>
              </a:ext>
            </a:extLst>
          </p:cNvPr>
          <p:cNvSpPr>
            <a:spLocks noGrp="1"/>
          </p:cNvSpPr>
          <p:nvPr>
            <p:ph idx="1"/>
          </p:nvPr>
        </p:nvSpPr>
        <p:spPr>
          <a:xfrm>
            <a:off x="845127" y="1802167"/>
            <a:ext cx="10446328" cy="4351337"/>
          </a:xfrm>
        </p:spPr>
        <p:txBody>
          <a:bodyPr>
            <a:normAutofit fontScale="92500" lnSpcReduction="10000"/>
          </a:bodyPr>
          <a:lstStyle/>
          <a:p>
            <a:pPr lvl="2" algn="just">
              <a:lnSpc>
                <a:spcPct val="137000"/>
              </a:lnSpc>
              <a:spcBef>
                <a:spcPts val="738"/>
              </a:spcBef>
              <a:buClr>
                <a:srgbClr val="99284C"/>
              </a:buClr>
              <a:buSzPct val="75000"/>
              <a:buFont typeface="Wingdings" panose="05000000000000000000" pitchFamily="2" charset="2"/>
              <a:buChar char=""/>
            </a:pPr>
            <a:r>
              <a:rPr lang="en-GB" altLang="pt-BR" sz="2400" i="1" dirty="0">
                <a:solidFill>
                  <a:srgbClr val="4C4C4C"/>
                </a:solidFill>
              </a:rPr>
              <a:t> </a:t>
            </a:r>
            <a:r>
              <a:rPr lang="es-ES" sz="2400" dirty="0"/>
              <a:t>Recursos genéticos: gran fuente de variabilidad</a:t>
            </a:r>
            <a:r>
              <a:rPr lang="pt-BR" altLang="pt-BR" sz="2400" i="1" dirty="0">
                <a:solidFill>
                  <a:srgbClr val="4C4C4C"/>
                </a:solidFill>
              </a:rPr>
              <a:t>.... </a:t>
            </a:r>
          </a:p>
          <a:p>
            <a:pPr lvl="2" algn="just">
              <a:lnSpc>
                <a:spcPct val="137000"/>
              </a:lnSpc>
              <a:spcBef>
                <a:spcPts val="738"/>
              </a:spcBef>
              <a:buClr>
                <a:srgbClr val="99284C"/>
              </a:buClr>
              <a:buSzPct val="75000"/>
              <a:buFont typeface="Wingdings" panose="05000000000000000000" pitchFamily="2" charset="2"/>
              <a:buChar char=""/>
            </a:pPr>
            <a:r>
              <a:rPr lang="pt-BR" altLang="pt-BR" sz="2400" i="1" dirty="0">
                <a:solidFill>
                  <a:srgbClr val="4C4C4C"/>
                </a:solidFill>
              </a:rPr>
              <a:t>Observa-se que a base da alimentação está restrita, pois das cerca de 6 mil espécies de plantas cultivadas </a:t>
            </a:r>
            <a:r>
              <a:rPr lang="pt-BR" sz="2400" b="0" i="0" dirty="0">
                <a:solidFill>
                  <a:srgbClr val="191919"/>
                </a:solidFill>
                <a:effectLst/>
              </a:rPr>
              <a:t>menos de 200 contribuem substancialmente para a produção global de alimentos e apenas nove respondem por 66% da produção agrícola total.</a:t>
            </a:r>
            <a:r>
              <a:rPr lang="pt-BR" altLang="pt-BR" sz="2400" i="1" dirty="0">
                <a:solidFill>
                  <a:srgbClr val="4C4C4C"/>
                </a:solidFill>
              </a:rPr>
              <a:t> </a:t>
            </a:r>
            <a:r>
              <a:rPr lang="en-GB" altLang="pt-BR" sz="2400" i="1" dirty="0">
                <a:solidFill>
                  <a:srgbClr val="4C4C4C"/>
                </a:solidFill>
              </a:rPr>
              <a:t>.</a:t>
            </a:r>
          </a:p>
          <a:p>
            <a:pPr lvl="2" algn="just">
              <a:lnSpc>
                <a:spcPct val="137000"/>
              </a:lnSpc>
              <a:spcBef>
                <a:spcPts val="738"/>
              </a:spcBef>
              <a:buClr>
                <a:srgbClr val="99284C"/>
              </a:buClr>
              <a:buSzPct val="75000"/>
              <a:buFont typeface="Wingdings" panose="05000000000000000000" pitchFamily="2" charset="2"/>
              <a:buChar char=""/>
            </a:pPr>
            <a:r>
              <a:rPr lang="es-ES" sz="2400" dirty="0"/>
              <a:t>La ganadería se basa en unas 40 especies, y solo unas pocas proporcionan la mayor parte de la carne, la leche y los huevos consumidos por las personas</a:t>
            </a:r>
            <a:endParaRPr lang="en-GB" altLang="pt-BR" sz="2400" i="1" dirty="0">
              <a:solidFill>
                <a:srgbClr val="4C4C4C"/>
              </a:solidFill>
            </a:endParaRPr>
          </a:p>
          <a:p>
            <a:pPr lvl="2" algn="just">
              <a:lnSpc>
                <a:spcPct val="137000"/>
              </a:lnSpc>
              <a:spcBef>
                <a:spcPts val="738"/>
              </a:spcBef>
              <a:buClr>
                <a:srgbClr val="99284C"/>
              </a:buClr>
              <a:buSzPct val="75000"/>
              <a:buFont typeface="Wingdings" panose="05000000000000000000" pitchFamily="2" charset="2"/>
              <a:buChar char=""/>
            </a:pPr>
            <a:r>
              <a:rPr lang="es-ES" sz="2400" dirty="0"/>
              <a:t>Por lo tanto, la Agrobiodiversidad tiene mucho potencial y es estratégica para la ¡¡Seguridad Alimentaria para la Humanidad</a:t>
            </a:r>
            <a:r>
              <a:rPr lang="en-GB" altLang="pt-BR" sz="2400" dirty="0">
                <a:solidFill>
                  <a:srgbClr val="4C4C4C"/>
                </a:solidFill>
              </a:rPr>
              <a:t>!!</a:t>
            </a:r>
          </a:p>
          <a:p>
            <a:pPr lvl="2" algn="just">
              <a:lnSpc>
                <a:spcPct val="137000"/>
              </a:lnSpc>
              <a:spcBef>
                <a:spcPts val="738"/>
              </a:spcBef>
              <a:buClr>
                <a:srgbClr val="99284C"/>
              </a:buClr>
              <a:buSzPct val="75000"/>
              <a:buFont typeface="Wingdings" panose="05000000000000000000" pitchFamily="2" charset="2"/>
              <a:buChar char=""/>
            </a:pPr>
            <a:endParaRPr lang="en-GB" altLang="pt-BR" sz="2030" i="1" dirty="0">
              <a:solidFill>
                <a:srgbClr val="4C4C4C"/>
              </a:solidFill>
              <a:latin typeface="Comic Sans MS" panose="030F0702030302020204" pitchFamily="66" charset="0"/>
            </a:endParaRPr>
          </a:p>
          <a:p>
            <a:pPr lvl="2" algn="just">
              <a:lnSpc>
                <a:spcPct val="137000"/>
              </a:lnSpc>
              <a:spcBef>
                <a:spcPts val="738"/>
              </a:spcBef>
              <a:buClr>
                <a:srgbClr val="99284C"/>
              </a:buClr>
              <a:buSzPct val="75000"/>
              <a:buFont typeface="Wingdings" panose="05000000000000000000" pitchFamily="2" charset="2"/>
              <a:buChar char=""/>
            </a:pPr>
            <a:endParaRPr lang="en-GB" altLang="pt-BR" sz="2030" i="1" dirty="0">
              <a:solidFill>
                <a:srgbClr val="4C4C4C"/>
              </a:solidFill>
              <a:latin typeface="Comic Sans MS" panose="030F0702030302020204" pitchFamily="66" charset="0"/>
            </a:endParaRPr>
          </a:p>
          <a:p>
            <a:pPr marL="457200" lvl="1" indent="0" algn="just">
              <a:buNone/>
            </a:pPr>
            <a:endParaRPr lang="pt-BR" sz="2000" i="1" dirty="0">
              <a:solidFill>
                <a:srgbClr val="0F7338"/>
              </a:solidFill>
              <a:latin typeface="Tahoma" panose="020B0604030504040204" pitchFamily="34" charset="0"/>
              <a:ea typeface="Tahoma" panose="020B0604030504040204" pitchFamily="34" charset="0"/>
              <a:cs typeface="Tahoma" panose="020B0604030504040204" pitchFamily="34" charset="0"/>
            </a:endParaRPr>
          </a:p>
          <a:p>
            <a:pPr marL="457200" lvl="1" indent="0" algn="just">
              <a:buNone/>
            </a:pPr>
            <a:endParaRPr lang="pt-BR" sz="2000" i="1" dirty="0">
              <a:solidFill>
                <a:srgbClr val="0F7338"/>
              </a:solidFill>
              <a:latin typeface="Tahoma" panose="020B0604030504040204" pitchFamily="34" charset="0"/>
              <a:ea typeface="Tahoma" panose="020B0604030504040204" pitchFamily="34" charset="0"/>
              <a:cs typeface="Tahoma" panose="020B0604030504040204" pitchFamily="34" charset="0"/>
            </a:endParaRPr>
          </a:p>
          <a:p>
            <a:pPr lvl="1" algn="just"/>
            <a:endParaRPr lang="pt-BR" sz="2000" i="1" dirty="0">
              <a:solidFill>
                <a:srgbClr val="0F7338"/>
              </a:solidFill>
              <a:latin typeface="Tahoma" panose="020B0604030504040204" pitchFamily="34" charset="0"/>
              <a:ea typeface="Tahoma" panose="020B0604030504040204" pitchFamily="34" charset="0"/>
              <a:cs typeface="Tahoma" panose="020B0604030504040204" pitchFamily="34" charset="0"/>
            </a:endParaRPr>
          </a:p>
          <a:p>
            <a:pPr lvl="1" algn="just"/>
            <a:endParaRPr lang="pt-BR" sz="2000" i="1" dirty="0">
              <a:solidFill>
                <a:srgbClr val="0F7338"/>
              </a:solidFill>
              <a:latin typeface="Tahoma" panose="020B0604030504040204" pitchFamily="34" charset="0"/>
              <a:ea typeface="Tahoma" panose="020B0604030504040204" pitchFamily="34" charset="0"/>
              <a:cs typeface="Tahoma" panose="020B0604030504040204" pitchFamily="34" charset="0"/>
            </a:endParaRPr>
          </a:p>
          <a:p>
            <a:pPr marL="457200" lvl="1" indent="0" algn="just">
              <a:buNone/>
            </a:pPr>
            <a:endParaRPr lang="pt-BR" sz="2000" i="1" dirty="0">
              <a:solidFill>
                <a:srgbClr val="0F7338"/>
              </a:solidFill>
              <a:latin typeface="Tahoma" panose="020B0604030504040204" pitchFamily="34" charset="0"/>
              <a:ea typeface="Tahoma" panose="020B0604030504040204" pitchFamily="34" charset="0"/>
              <a:cs typeface="Tahoma" panose="020B0604030504040204" pitchFamily="34" charset="0"/>
            </a:endParaRPr>
          </a:p>
          <a:p>
            <a:pPr lvl="1" algn="just"/>
            <a:endParaRPr lang="pt-BR" sz="2000" dirty="0">
              <a:solidFill>
                <a:srgbClr val="0F7338"/>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5294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0242" name="Picture 2" descr="https://f.i.uol.com.br/fotografia/2022/12/19/167145103463a0519a92e88_1671451034_3x2_md.jpg"/>
          <p:cNvPicPr>
            <a:picLocks noChangeAspect="1" noChangeArrowheads="1"/>
          </p:cNvPicPr>
          <p:nvPr/>
        </p:nvPicPr>
        <p:blipFill>
          <a:blip r:embed="rId2" cstate="print"/>
          <a:srcRect/>
          <a:stretch>
            <a:fillRect/>
          </a:stretch>
        </p:blipFill>
        <p:spPr bwMode="auto">
          <a:xfrm>
            <a:off x="869071" y="332509"/>
            <a:ext cx="10006747" cy="5087605"/>
          </a:xfrm>
          <a:prstGeom prst="rect">
            <a:avLst/>
          </a:prstGeom>
          <a:noFill/>
        </p:spPr>
      </p:pic>
      <p:sp>
        <p:nvSpPr>
          <p:cNvPr id="3" name="Retângulo 2"/>
          <p:cNvSpPr/>
          <p:nvPr/>
        </p:nvSpPr>
        <p:spPr>
          <a:xfrm>
            <a:off x="2092036" y="5420114"/>
            <a:ext cx="6816437" cy="1200329"/>
          </a:xfrm>
          <a:prstGeom prst="rect">
            <a:avLst/>
          </a:prstGeom>
        </p:spPr>
        <p:txBody>
          <a:bodyPr wrap="square">
            <a:spAutoFit/>
          </a:bodyPr>
          <a:lstStyle/>
          <a:p>
            <a:pPr algn="just"/>
            <a:r>
              <a:rPr lang="es-ES" dirty="0"/>
              <a:t>En Montreal, Canadá, después de dos semanas de negociaciones, el 19/12/2022 la COP15 sobre Biodiversidad de la Naciones Unidas adoptó el nuevo marco mundial de la biodiversidad (GBF sigla en inglés), con 4 Objetivos y 23 Metas para 2030</a:t>
            </a:r>
            <a:r>
              <a:rPr lang="pt-BR"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tângulo 1"/>
          <p:cNvSpPr/>
          <p:nvPr/>
        </p:nvSpPr>
        <p:spPr>
          <a:xfrm>
            <a:off x="665017" y="846859"/>
            <a:ext cx="4433455" cy="4524315"/>
          </a:xfrm>
          <a:prstGeom prst="rect">
            <a:avLst/>
          </a:prstGeom>
        </p:spPr>
        <p:txBody>
          <a:bodyPr wrap="square">
            <a:spAutoFit/>
          </a:bodyPr>
          <a:lstStyle/>
          <a:p>
            <a:pPr algn="just"/>
            <a:endParaRPr lang="pt-BR" dirty="0"/>
          </a:p>
          <a:p>
            <a:pPr algn="just"/>
            <a:endParaRPr lang="pt-BR" dirty="0"/>
          </a:p>
          <a:p>
            <a:pPr algn="just"/>
            <a:endParaRPr lang="pt-BR" dirty="0"/>
          </a:p>
          <a:p>
            <a:pPr algn="just"/>
            <a:r>
              <a:rPr lang="es-ES" dirty="0"/>
              <a:t>Del 7 al 19 de diciembre, representantes de 188 gobiernos (95% de las 196 Partes del CDB de la ONU, así como dos países que no son Partes - Estados Unidos y el Vaticano), "finalizaron y aprobaron medidas para detener la continua pérdida de la biodiversidad terrestre y marina y poner a la humanidad en la dirección de una relación sostenible con la naturaleza, con indicadores claros para medir el progreso”</a:t>
            </a:r>
            <a:r>
              <a:rPr lang="pt-BR" dirty="0"/>
              <a:t>.</a:t>
            </a:r>
          </a:p>
          <a:p>
            <a:pPr algn="just"/>
            <a:endParaRPr lang="pt-BR" dirty="0"/>
          </a:p>
          <a:p>
            <a:pPr algn="just"/>
            <a:endParaRPr lang="pt-BR" dirty="0"/>
          </a:p>
          <a:p>
            <a:endParaRPr lang="pt-BR" dirty="0"/>
          </a:p>
        </p:txBody>
      </p:sp>
      <p:pic>
        <p:nvPicPr>
          <p:cNvPr id="4" name="Imagem 3">
            <a:extLst>
              <a:ext uri="{FF2B5EF4-FFF2-40B4-BE49-F238E27FC236}">
                <a16:creationId xmlns:a16="http://schemas.microsoft.com/office/drawing/2014/main" id="{C3ED8916-EF84-4D34-A81B-D8D3AE2599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5673" y="846859"/>
            <a:ext cx="6352308" cy="476423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tângulo 1"/>
          <p:cNvSpPr/>
          <p:nvPr/>
        </p:nvSpPr>
        <p:spPr>
          <a:xfrm>
            <a:off x="637309" y="568036"/>
            <a:ext cx="11055926" cy="6555641"/>
          </a:xfrm>
          <a:prstGeom prst="rect">
            <a:avLst/>
          </a:prstGeom>
        </p:spPr>
        <p:txBody>
          <a:bodyPr wrap="square">
            <a:spAutoFit/>
          </a:bodyPr>
          <a:lstStyle/>
          <a:p>
            <a:pPr algn="just"/>
            <a:endParaRPr lang="pt-BR" dirty="0"/>
          </a:p>
          <a:p>
            <a:pPr algn="ctr"/>
            <a:r>
              <a:rPr lang="pt-BR" sz="2400" b="1" dirty="0"/>
              <a:t>Breve Historia</a:t>
            </a:r>
          </a:p>
          <a:p>
            <a:pPr algn="ctr"/>
            <a:endParaRPr lang="pt-BR" sz="2400" b="1" dirty="0"/>
          </a:p>
          <a:p>
            <a:pPr algn="just"/>
            <a:r>
              <a:rPr lang="es-ES" sz="2400" dirty="0"/>
              <a:t>Pero, ¿qué es el Convenio de las Naciones Unidas sobre la Diversidad Biológica?</a:t>
            </a:r>
          </a:p>
          <a:p>
            <a:pPr algn="just"/>
            <a:endParaRPr lang="pt-BR" sz="2400" dirty="0"/>
          </a:p>
          <a:p>
            <a:pPr algn="just"/>
            <a:r>
              <a:rPr lang="es-ES" sz="2400" dirty="0"/>
              <a:t>El CDB fue adoptado el </a:t>
            </a:r>
            <a:r>
              <a:rPr lang="es-ES" sz="2400" dirty="0" err="1"/>
              <a:t>may</a:t>
            </a:r>
            <a:r>
              <a:rPr lang="es-ES" sz="2400" dirty="0"/>
              <a:t> de 1992 y firmado </a:t>
            </a:r>
            <a:r>
              <a:rPr lang="es-ES" sz="2400"/>
              <a:t>el junio de 2022 </a:t>
            </a:r>
            <a:r>
              <a:rPr lang="es-ES" sz="2400" dirty="0"/>
              <a:t>durante la Conferencia de Medio Ambiente y Desarrollo (Río de Janeiro, Brasil).</a:t>
            </a:r>
          </a:p>
          <a:p>
            <a:pPr algn="just"/>
            <a:endParaRPr lang="pt-BR" sz="2400" dirty="0"/>
          </a:p>
          <a:p>
            <a:pPr algn="just"/>
            <a:r>
              <a:rPr lang="es-ES" sz="2400" dirty="0"/>
              <a:t>Hay 196 países comprometidos con la promoción de la conservación, uso sostenido y participación en los beneficios a través del uso de los recursos genéticos.</a:t>
            </a:r>
          </a:p>
          <a:p>
            <a:pPr algn="just"/>
            <a:endParaRPr lang="es-ES" sz="2400" dirty="0"/>
          </a:p>
          <a:p>
            <a:pPr algn="just"/>
            <a:r>
              <a:rPr lang="es-ES" sz="2400" dirty="0"/>
              <a:t>La Conferencia de las Partes (COP) es el foro principal de la Convención. </a:t>
            </a:r>
          </a:p>
          <a:p>
            <a:pPr algn="just"/>
            <a:endParaRPr lang="pt-BR" sz="2400" dirty="0"/>
          </a:p>
          <a:p>
            <a:r>
              <a:rPr lang="es-ES" sz="2400" dirty="0"/>
              <a:t>En 2022 se llevó a cabo la 15ª Conferencia de las Partes (COP-15), cuyo  hecho destacado fue la aprobación del  </a:t>
            </a:r>
            <a:r>
              <a:rPr lang="es-ES" sz="2400" b="1" dirty="0"/>
              <a:t>¡¡Marco Global para la Biodiversidad!!</a:t>
            </a:r>
            <a:endParaRPr lang="es-AR" sz="2400" b="1" dirty="0"/>
          </a:p>
          <a:p>
            <a:pPr algn="just"/>
            <a:endParaRPr lang="pt-BR" sz="2400" dirty="0"/>
          </a:p>
          <a:p>
            <a:pPr algn="just"/>
            <a:endParaRPr lang="pt-BR" sz="2400" dirty="0"/>
          </a:p>
          <a:p>
            <a:endParaRPr lang="pt-BR" dirty="0"/>
          </a:p>
        </p:txBody>
      </p:sp>
    </p:spTree>
    <p:extLst>
      <p:ext uri="{BB962C8B-B14F-4D97-AF65-F5344CB8AC3E}">
        <p14:creationId xmlns:p14="http://schemas.microsoft.com/office/powerpoint/2010/main" val="2769046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tângulo 1"/>
          <p:cNvSpPr/>
          <p:nvPr/>
        </p:nvSpPr>
        <p:spPr>
          <a:xfrm>
            <a:off x="762001" y="166256"/>
            <a:ext cx="9504218" cy="4524315"/>
          </a:xfrm>
          <a:prstGeom prst="rect">
            <a:avLst/>
          </a:prstGeom>
        </p:spPr>
        <p:txBody>
          <a:bodyPr wrap="square">
            <a:spAutoFit/>
          </a:bodyPr>
          <a:lstStyle/>
          <a:p>
            <a:pPr algn="just"/>
            <a:endParaRPr lang="pt-BR" dirty="0"/>
          </a:p>
          <a:p>
            <a:pPr algn="just"/>
            <a:r>
              <a:rPr lang="es-ES" b="1" dirty="0">
                <a:solidFill>
                  <a:schemeClr val="accent6">
                    <a:lumMod val="75000"/>
                  </a:schemeClr>
                </a:solidFill>
              </a:rPr>
              <a:t>La 15ª Conferencia de las Naciones Unidas sobre Biodiversidad se llevó a cabo en dos etapas:</a:t>
            </a:r>
          </a:p>
          <a:p>
            <a:pPr algn="just"/>
            <a:endParaRPr lang="pt-BR" dirty="0"/>
          </a:p>
          <a:p>
            <a:pPr algn="just"/>
            <a:endParaRPr lang="pt-BR" dirty="0"/>
          </a:p>
          <a:p>
            <a:pPr marL="285750" indent="-285750" algn="just">
              <a:buFontTx/>
              <a:buChar char="-"/>
            </a:pPr>
            <a:r>
              <a:rPr lang="es-ES" dirty="0"/>
              <a:t>11 al 15/10/2022, en </a:t>
            </a:r>
            <a:r>
              <a:rPr lang="es-ES" dirty="0" err="1"/>
              <a:t>Kumming</a:t>
            </a:r>
            <a:r>
              <a:rPr lang="es-ES" dirty="0"/>
              <a:t>, China, con un número limitado de delegados, que resultó en un documento sobre acción urgente para proteger la biodiversidad, lo que lleva a la reflexión para la consideración de todos los sectores de la economía</a:t>
            </a:r>
            <a:r>
              <a:rPr lang="pt-BR" dirty="0"/>
              <a:t>.</a:t>
            </a:r>
          </a:p>
          <a:p>
            <a:pPr marL="285750" indent="-285750" algn="just">
              <a:buFontTx/>
              <a:buChar char="-"/>
            </a:pPr>
            <a:endParaRPr lang="pt-BR" dirty="0"/>
          </a:p>
          <a:p>
            <a:pPr marL="285750" indent="-285750" algn="just">
              <a:buFontTx/>
              <a:buChar char="-"/>
            </a:pPr>
            <a:r>
              <a:rPr lang="es-ES" dirty="0"/>
              <a:t>7 al 19/12/2022. en Montreal, Canadá, con alrededor de 16 mil participantes, se produjeron hechos decisivos en la toma de las decisiones:</a:t>
            </a:r>
          </a:p>
          <a:p>
            <a:pPr algn="just"/>
            <a:r>
              <a:rPr lang="pt-BR" dirty="0"/>
              <a:t>	- </a:t>
            </a:r>
            <a:r>
              <a:rPr lang="es-ES" dirty="0"/>
              <a:t>La 15ª Conferencia de las Partes del Convenio sobre la Diversidad Biológica (COP-15); </a:t>
            </a:r>
          </a:p>
          <a:p>
            <a:r>
              <a:rPr lang="pt-BR" dirty="0"/>
              <a:t>	- </a:t>
            </a:r>
            <a:r>
              <a:rPr lang="es-ES" dirty="0"/>
              <a:t>La 10ª Reunión sobre el Protocolo de Cartagena sobre Bioseguridad (MOP-10); y</a:t>
            </a:r>
          </a:p>
          <a:p>
            <a:pPr algn="just"/>
            <a:r>
              <a:rPr lang="pt-BR" dirty="0"/>
              <a:t> 	- </a:t>
            </a:r>
            <a:r>
              <a:rPr lang="es-ES" dirty="0"/>
              <a:t>La 4ª Reunión sobre el Protocolo de Nagoya sobre Acceso a los Recursos Genéticos y   </a:t>
            </a:r>
          </a:p>
          <a:p>
            <a:pPr algn="just"/>
            <a:r>
              <a:rPr lang="es-ES" dirty="0"/>
              <a:t>                 Distribución de Beneficios (MOP-4)</a:t>
            </a:r>
            <a:r>
              <a:rPr lang="pt-BR" dirty="0"/>
              <a:t>.</a:t>
            </a:r>
          </a:p>
          <a:p>
            <a:pPr algn="just"/>
            <a:endParaRPr lang="pt-BR" dirty="0"/>
          </a:p>
          <a:p>
            <a:endParaRPr lang="pt-BR" dirty="0"/>
          </a:p>
        </p:txBody>
      </p:sp>
      <p:pic>
        <p:nvPicPr>
          <p:cNvPr id="6" name="Imagem 5">
            <a:extLst>
              <a:ext uri="{FF2B5EF4-FFF2-40B4-BE49-F238E27FC236}">
                <a16:creationId xmlns:a16="http://schemas.microsoft.com/office/drawing/2014/main" id="{9BC533AF-01EA-44AB-9405-90F9A65B8E4E}"/>
              </a:ext>
            </a:extLst>
          </p:cNvPr>
          <p:cNvPicPr>
            <a:picLocks noChangeAspect="1"/>
          </p:cNvPicPr>
          <p:nvPr/>
        </p:nvPicPr>
        <p:blipFill>
          <a:blip r:embed="rId2"/>
          <a:stretch>
            <a:fillRect/>
          </a:stretch>
        </p:blipFill>
        <p:spPr>
          <a:xfrm>
            <a:off x="6497784" y="3934690"/>
            <a:ext cx="3578794" cy="2604655"/>
          </a:xfrm>
          <a:prstGeom prst="rect">
            <a:avLst/>
          </a:prstGeom>
        </p:spPr>
      </p:pic>
    </p:spTree>
    <p:extLst>
      <p:ext uri="{BB962C8B-B14F-4D97-AF65-F5344CB8AC3E}">
        <p14:creationId xmlns:p14="http://schemas.microsoft.com/office/powerpoint/2010/main" val="955949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4BFA2-7EB9-41A4-B8F4-F7D4A0EE7CCB}"/>
              </a:ext>
            </a:extLst>
          </p:cNvPr>
          <p:cNvSpPr>
            <a:spLocks noGrp="1"/>
          </p:cNvSpPr>
          <p:nvPr>
            <p:ph type="title"/>
          </p:nvPr>
        </p:nvSpPr>
        <p:spPr/>
        <p:txBody>
          <a:bodyPr>
            <a:normAutofit/>
          </a:bodyPr>
          <a:lstStyle/>
          <a:p>
            <a:pPr algn="ctr"/>
            <a:r>
              <a:rPr lang="es-ES" sz="2400" dirty="0"/>
              <a:t>Marco global de la diversidad biológica después</a:t>
            </a:r>
            <a:br>
              <a:rPr lang="es-ES" sz="2400" dirty="0"/>
            </a:br>
            <a:r>
              <a:rPr lang="es-ES" sz="2400" dirty="0"/>
              <a:t>2020 = Marco Global Kunming-Montreal para</a:t>
            </a:r>
            <a:br>
              <a:rPr lang="es-ES" sz="2400" dirty="0"/>
            </a:br>
            <a:r>
              <a:rPr lang="es-ES" sz="2400" dirty="0"/>
              <a:t>Diversidad Biológica</a:t>
            </a:r>
            <a:r>
              <a:rPr lang="pt-BR" sz="2400" u="sng" dirty="0"/>
              <a:t> </a:t>
            </a:r>
            <a:endParaRPr lang="pt-BR" sz="2400" dirty="0"/>
          </a:p>
        </p:txBody>
      </p:sp>
      <p:sp>
        <p:nvSpPr>
          <p:cNvPr id="3" name="Espaço Reservado para Conteúdo 2">
            <a:extLst>
              <a:ext uri="{FF2B5EF4-FFF2-40B4-BE49-F238E27FC236}">
                <a16:creationId xmlns:a16="http://schemas.microsoft.com/office/drawing/2014/main" id="{D195C0AF-5EF5-42E0-A9EF-A66D0D0C0CE2}"/>
              </a:ext>
            </a:extLst>
          </p:cNvPr>
          <p:cNvSpPr>
            <a:spLocks noGrp="1"/>
          </p:cNvSpPr>
          <p:nvPr>
            <p:ph idx="1"/>
          </p:nvPr>
        </p:nvSpPr>
        <p:spPr>
          <a:xfrm>
            <a:off x="1052051" y="2015613"/>
            <a:ext cx="10308675" cy="4562168"/>
          </a:xfrm>
        </p:spPr>
        <p:txBody>
          <a:bodyPr>
            <a:normAutofit fontScale="85000" lnSpcReduction="20000"/>
          </a:bodyPr>
          <a:lstStyle/>
          <a:p>
            <a:pPr algn="just"/>
            <a:r>
              <a:rPr lang="es-ES" dirty="0"/>
              <a:t>Entre las muchas Decisiones, aquí destaco el Marco Global de Biodiversidad aprobado en la COP-15</a:t>
            </a:r>
          </a:p>
          <a:p>
            <a:pPr algn="just"/>
            <a:endParaRPr lang="es-ES" dirty="0"/>
          </a:p>
          <a:p>
            <a:pPr algn="just"/>
            <a:r>
              <a:rPr lang="es-ES" dirty="0"/>
              <a:t>El Marco Global (GBF, sigla en inglés ) es una Guía de Políticas de Biodiversidad para los próximos años, a través de Objetivos y Metas, para 2030.</a:t>
            </a:r>
          </a:p>
          <a:p>
            <a:pPr algn="just"/>
            <a:endParaRPr lang="es-ES" dirty="0"/>
          </a:p>
          <a:p>
            <a:pPr algn="just"/>
            <a:r>
              <a:rPr lang="es-ES" dirty="0"/>
              <a:t>Equivalente en importancia al Acuerdo de París (referencia al límite de 1,5º C) del Convenio de Combatiendo el Cambio Climático</a:t>
            </a:r>
            <a:r>
              <a:rPr lang="pt-BR" dirty="0"/>
              <a:t>.</a:t>
            </a:r>
          </a:p>
          <a:p>
            <a:pPr algn="just"/>
            <a:endParaRPr lang="pt-BR" dirty="0"/>
          </a:p>
          <a:p>
            <a:pPr algn="just"/>
            <a:r>
              <a:rPr lang="es-ES" dirty="0"/>
              <a:t>Marco Global con Metas para combatir la pérdida de la biodiversidad y promover acciones sostenibles</a:t>
            </a:r>
            <a:r>
              <a:rPr lang="pt-BR" dirty="0"/>
              <a:t>.</a:t>
            </a:r>
          </a:p>
          <a:p>
            <a:pPr algn="just"/>
            <a:endParaRPr lang="pt-BR" dirty="0"/>
          </a:p>
          <a:p>
            <a:pPr algn="just"/>
            <a:r>
              <a:rPr lang="es-ES" dirty="0"/>
              <a:t>El GBF tiene una conexión con los Objetivos de Desarrollo Sostenible</a:t>
            </a:r>
            <a:endParaRPr lang="pt-BR" dirty="0"/>
          </a:p>
          <a:p>
            <a:pPr algn="just"/>
            <a:endParaRPr lang="pt-BR" dirty="0"/>
          </a:p>
          <a:p>
            <a:pPr marL="0" indent="0" algn="just">
              <a:buNone/>
            </a:pPr>
            <a:endParaRPr lang="pt-BR" dirty="0"/>
          </a:p>
          <a:p>
            <a:pPr marL="0" indent="0" algn="just">
              <a:buNone/>
            </a:pPr>
            <a:endParaRPr lang="pt-BR" dirty="0"/>
          </a:p>
          <a:p>
            <a:pPr marL="0" indent="0">
              <a:buNone/>
            </a:pPr>
            <a:endParaRPr lang="pt-BR" dirty="0"/>
          </a:p>
        </p:txBody>
      </p:sp>
    </p:spTree>
    <p:extLst>
      <p:ext uri="{BB962C8B-B14F-4D97-AF65-F5344CB8AC3E}">
        <p14:creationId xmlns:p14="http://schemas.microsoft.com/office/powerpoint/2010/main" val="2835211913"/>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TM02900688[[fn=Faceta]]</Template>
  <TotalTime>5367</TotalTime>
  <Words>2148</Words>
  <Application>Microsoft Office PowerPoint</Application>
  <PresentationFormat>Widescreen</PresentationFormat>
  <Paragraphs>183</Paragraphs>
  <Slides>26</Slides>
  <Notes>0</Notes>
  <HiddenSlides>0</HiddenSlides>
  <MMClips>0</MMClips>
  <ScaleCrop>false</ScaleCrop>
  <HeadingPairs>
    <vt:vector size="6" baseType="variant">
      <vt:variant>
        <vt:lpstr>Fontes usadas</vt:lpstr>
      </vt:variant>
      <vt:variant>
        <vt:i4>9</vt:i4>
      </vt:variant>
      <vt:variant>
        <vt:lpstr>Tema</vt:lpstr>
      </vt:variant>
      <vt:variant>
        <vt:i4>2</vt:i4>
      </vt:variant>
      <vt:variant>
        <vt:lpstr>Títulos de slides</vt:lpstr>
      </vt:variant>
      <vt:variant>
        <vt:i4>26</vt:i4>
      </vt:variant>
    </vt:vector>
  </HeadingPairs>
  <TitlesOfParts>
    <vt:vector size="37" baseType="lpstr">
      <vt:lpstr>Arial</vt:lpstr>
      <vt:lpstr>Arial Unicode MS</vt:lpstr>
      <vt:lpstr>BenchNine</vt:lpstr>
      <vt:lpstr>Calibri</vt:lpstr>
      <vt:lpstr>Calibri Light</vt:lpstr>
      <vt:lpstr>Comic Sans MS</vt:lpstr>
      <vt:lpstr>Tahoma</vt:lpstr>
      <vt:lpstr>Wingdings</vt:lpstr>
      <vt:lpstr>Wingdings 2</vt:lpstr>
      <vt:lpstr>HDOfficeLightV0</vt:lpstr>
      <vt:lpstr>1_HDOfficeLightV0</vt:lpstr>
      <vt:lpstr>|                                              COP-15 SOBRE BIODIVERSIDAD: Marcos para una Agricultura y Ganadería Sostenible  </vt:lpstr>
      <vt:lpstr>Agricultura, Ganadería y Biodiversidad</vt:lpstr>
      <vt:lpstr>Agricultura, Ganadería y Biodiversidad</vt:lpstr>
      <vt:lpstr>Agricultura, Ganadería y Biodiversidad</vt:lpstr>
      <vt:lpstr>Apresentação do PowerPoint</vt:lpstr>
      <vt:lpstr>Apresentação do PowerPoint</vt:lpstr>
      <vt:lpstr>Apresentação do PowerPoint</vt:lpstr>
      <vt:lpstr>Apresentação do PowerPoint</vt:lpstr>
      <vt:lpstr>Marco global de la diversidad biológica después 2020 = Marco Global Kunming-Montreal para Diversidad Biológica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As Américas con doble qualidad…</vt:lpstr>
      <vt:lpstr>Producción y Sustentabilidad Ambiental</vt:lpstr>
      <vt:lpstr>      FORMACIÓN DEL INGENIERO AGRÓNOMO: </vt:lpstr>
      <vt:lpstr>      Ingeniero Agrónomo: Profesional preparado para conservar e gestionar la biodiversidad! </vt:lpstr>
      <vt:lpstr>Apresentação do PowerPoint</vt:lpstr>
      <vt:lpstr>Apresentação do PowerPoint</vt:lpstr>
      <vt:lpstr>                 “Sin esta acción, habrá una mayor aceleración en la tasa global de extinción de especies, que ya es de al menos decenas a centenas de veces mayor que su promedio durante los últimos 10 millones de años” (ONU).  (En referencia al Marco Global de Biodiversidad adoptado en la COP-15)</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SEGURANÇA ALIMENTAR</dc:title>
  <dc:creator>Rosemary</dc:creator>
  <cp:lastModifiedBy>Arício Resende Silva</cp:lastModifiedBy>
  <cp:revision>211</cp:revision>
  <dcterms:created xsi:type="dcterms:W3CDTF">2019-06-20T13:56:54Z</dcterms:created>
  <dcterms:modified xsi:type="dcterms:W3CDTF">2023-02-27T21:26:14Z</dcterms:modified>
</cp:coreProperties>
</file>